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5"/>
  </p:notesMasterIdLst>
  <p:sldIdLst>
    <p:sldId id="257" r:id="rId2"/>
    <p:sldId id="258" r:id="rId3"/>
    <p:sldId id="259" r:id="rId4"/>
    <p:sldId id="261" r:id="rId5"/>
    <p:sldId id="260" r:id="rId6"/>
    <p:sldId id="262" r:id="rId7"/>
    <p:sldId id="263" r:id="rId8"/>
    <p:sldId id="264" r:id="rId9"/>
    <p:sldId id="265" r:id="rId10"/>
    <p:sldId id="268" r:id="rId11"/>
    <p:sldId id="266" r:id="rId12"/>
    <p:sldId id="269" r:id="rId13"/>
    <p:sldId id="267"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16" autoAdjust="0"/>
    <p:restoredTop sz="94660"/>
  </p:normalViewPr>
  <p:slideViewPr>
    <p:cSldViewPr snapToGrid="0">
      <p:cViewPr varScale="1">
        <p:scale>
          <a:sx n="84" d="100"/>
          <a:sy n="84" d="100"/>
        </p:scale>
        <p:origin x="510"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8C3DFF-2BB2-4053-A526-2490B792D5B3}" type="datetimeFigureOut">
              <a:rPr lang="en-US" smtClean="0"/>
              <a:t>2/6/2026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7D64B00-7718-497F-B6D6-488DEA9AF927}" type="slidenum">
              <a:rPr lang="en-US" smtClean="0"/>
              <a:t>‹#›</a:t>
            </a:fld>
            <a:endParaRPr lang="en-US"/>
          </a:p>
        </p:txBody>
      </p:sp>
    </p:spTree>
    <p:extLst>
      <p:ext uri="{BB962C8B-B14F-4D97-AF65-F5344CB8AC3E}">
        <p14:creationId xmlns:p14="http://schemas.microsoft.com/office/powerpoint/2010/main" val="2289867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17C99-9DA4-2190-F281-D7424031A0E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7923A0B-8E8B-5218-37E7-6B2AB2D06C7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74A9B06-C4A0-A9D0-C982-B3155203782D}"/>
              </a:ext>
            </a:extLst>
          </p:cNvPr>
          <p:cNvSpPr>
            <a:spLocks noGrp="1"/>
          </p:cNvSpPr>
          <p:nvPr>
            <p:ph type="dt" sz="half" idx="10"/>
          </p:nvPr>
        </p:nvSpPr>
        <p:spPr/>
        <p:txBody>
          <a:bodyPr/>
          <a:lstStyle/>
          <a:p>
            <a:r>
              <a:rPr lang="en-US"/>
              <a:t>2/6/2026</a:t>
            </a:r>
          </a:p>
        </p:txBody>
      </p:sp>
      <p:sp>
        <p:nvSpPr>
          <p:cNvPr id="5" name="Footer Placeholder 4">
            <a:extLst>
              <a:ext uri="{FF2B5EF4-FFF2-40B4-BE49-F238E27FC236}">
                <a16:creationId xmlns:a16="http://schemas.microsoft.com/office/drawing/2014/main" id="{088E9825-C160-347B-8C93-84E97A71228E}"/>
              </a:ext>
            </a:extLst>
          </p:cNvPr>
          <p:cNvSpPr>
            <a:spLocks noGrp="1"/>
          </p:cNvSpPr>
          <p:nvPr>
            <p:ph type="ftr" sz="quarter" idx="11"/>
          </p:nvPr>
        </p:nvSpPr>
        <p:spPr/>
        <p:txBody>
          <a:body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3C706EAC-4EC0-F750-6BC1-42D104347B1A}"/>
              </a:ext>
            </a:extLst>
          </p:cNvPr>
          <p:cNvSpPr>
            <a:spLocks noGrp="1"/>
          </p:cNvSpPr>
          <p:nvPr>
            <p:ph type="sldNum" sz="quarter" idx="12"/>
          </p:nvPr>
        </p:nvSpPr>
        <p:spPr/>
        <p:txBody>
          <a:bodyPr/>
          <a:lstStyle/>
          <a:p>
            <a:fld id="{13E3B7D2-2C23-477A-B7E5-64419E75BE45}" type="slidenum">
              <a:rPr lang="en-US" smtClean="0"/>
              <a:t>‹#›</a:t>
            </a:fld>
            <a:endParaRPr lang="en-US"/>
          </a:p>
        </p:txBody>
      </p:sp>
    </p:spTree>
    <p:extLst>
      <p:ext uri="{BB962C8B-B14F-4D97-AF65-F5344CB8AC3E}">
        <p14:creationId xmlns:p14="http://schemas.microsoft.com/office/powerpoint/2010/main" val="25698705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DAAF06-04D3-D321-5354-7DE99779A0C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7DA5001-C7E2-591B-FA88-E7352AD9CED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2949CD-D8A7-CCDB-B00A-D018145DF176}"/>
              </a:ext>
            </a:extLst>
          </p:cNvPr>
          <p:cNvSpPr>
            <a:spLocks noGrp="1"/>
          </p:cNvSpPr>
          <p:nvPr>
            <p:ph type="dt" sz="half" idx="10"/>
          </p:nvPr>
        </p:nvSpPr>
        <p:spPr/>
        <p:txBody>
          <a:bodyPr/>
          <a:lstStyle/>
          <a:p>
            <a:r>
              <a:rPr lang="en-US"/>
              <a:t>2/6/2026</a:t>
            </a:r>
          </a:p>
        </p:txBody>
      </p:sp>
      <p:sp>
        <p:nvSpPr>
          <p:cNvPr id="5" name="Footer Placeholder 4">
            <a:extLst>
              <a:ext uri="{FF2B5EF4-FFF2-40B4-BE49-F238E27FC236}">
                <a16:creationId xmlns:a16="http://schemas.microsoft.com/office/drawing/2014/main" id="{6ECA90EB-80FC-12DB-5D9D-79FEE4DC366F}"/>
              </a:ext>
            </a:extLst>
          </p:cNvPr>
          <p:cNvSpPr>
            <a:spLocks noGrp="1"/>
          </p:cNvSpPr>
          <p:nvPr>
            <p:ph type="ftr" sz="quarter" idx="11"/>
          </p:nvPr>
        </p:nvSpPr>
        <p:spPr/>
        <p:txBody>
          <a:body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B2EEAAAF-CDD6-A3AF-94C2-05464EA2C577}"/>
              </a:ext>
            </a:extLst>
          </p:cNvPr>
          <p:cNvSpPr>
            <a:spLocks noGrp="1"/>
          </p:cNvSpPr>
          <p:nvPr>
            <p:ph type="sldNum" sz="quarter" idx="12"/>
          </p:nvPr>
        </p:nvSpPr>
        <p:spPr/>
        <p:txBody>
          <a:bodyPr/>
          <a:lstStyle/>
          <a:p>
            <a:fld id="{13E3B7D2-2C23-477A-B7E5-64419E75BE45}" type="slidenum">
              <a:rPr lang="en-US" smtClean="0"/>
              <a:t>‹#›</a:t>
            </a:fld>
            <a:endParaRPr lang="en-US"/>
          </a:p>
        </p:txBody>
      </p:sp>
    </p:spTree>
    <p:extLst>
      <p:ext uri="{BB962C8B-B14F-4D97-AF65-F5344CB8AC3E}">
        <p14:creationId xmlns:p14="http://schemas.microsoft.com/office/powerpoint/2010/main" val="23460160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F4861DA-534B-C3BB-478B-4DEFE7AB034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B51B8A6-A62A-D8CF-03F1-CAFF8B10D49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B0D4714-3680-89BB-8585-2A6D7172F221}"/>
              </a:ext>
            </a:extLst>
          </p:cNvPr>
          <p:cNvSpPr>
            <a:spLocks noGrp="1"/>
          </p:cNvSpPr>
          <p:nvPr>
            <p:ph type="dt" sz="half" idx="10"/>
          </p:nvPr>
        </p:nvSpPr>
        <p:spPr/>
        <p:txBody>
          <a:bodyPr/>
          <a:lstStyle/>
          <a:p>
            <a:r>
              <a:rPr lang="en-US"/>
              <a:t>2/6/2026</a:t>
            </a:r>
          </a:p>
        </p:txBody>
      </p:sp>
      <p:sp>
        <p:nvSpPr>
          <p:cNvPr id="5" name="Footer Placeholder 4">
            <a:extLst>
              <a:ext uri="{FF2B5EF4-FFF2-40B4-BE49-F238E27FC236}">
                <a16:creationId xmlns:a16="http://schemas.microsoft.com/office/drawing/2014/main" id="{EA8B3F73-79D1-F9EE-F2BD-B0686E66521C}"/>
              </a:ext>
            </a:extLst>
          </p:cNvPr>
          <p:cNvSpPr>
            <a:spLocks noGrp="1"/>
          </p:cNvSpPr>
          <p:nvPr>
            <p:ph type="ftr" sz="quarter" idx="11"/>
          </p:nvPr>
        </p:nvSpPr>
        <p:spPr/>
        <p:txBody>
          <a:body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720FCCC9-B4D3-012B-261B-902FCF24631D}"/>
              </a:ext>
            </a:extLst>
          </p:cNvPr>
          <p:cNvSpPr>
            <a:spLocks noGrp="1"/>
          </p:cNvSpPr>
          <p:nvPr>
            <p:ph type="sldNum" sz="quarter" idx="12"/>
          </p:nvPr>
        </p:nvSpPr>
        <p:spPr/>
        <p:txBody>
          <a:bodyPr/>
          <a:lstStyle/>
          <a:p>
            <a:fld id="{13E3B7D2-2C23-477A-B7E5-64419E75BE45}" type="slidenum">
              <a:rPr lang="en-US" smtClean="0"/>
              <a:t>‹#›</a:t>
            </a:fld>
            <a:endParaRPr lang="en-US"/>
          </a:p>
        </p:txBody>
      </p:sp>
    </p:spTree>
    <p:extLst>
      <p:ext uri="{BB962C8B-B14F-4D97-AF65-F5344CB8AC3E}">
        <p14:creationId xmlns:p14="http://schemas.microsoft.com/office/powerpoint/2010/main" val="3499463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8CC4-6400-853E-2712-BE131DECCD0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997947E-5317-4D15-62A2-FB8B6B82722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397AF0C-166C-13D3-7A02-39766EF1EF51}"/>
              </a:ext>
            </a:extLst>
          </p:cNvPr>
          <p:cNvSpPr>
            <a:spLocks noGrp="1"/>
          </p:cNvSpPr>
          <p:nvPr>
            <p:ph type="dt" sz="half" idx="10"/>
          </p:nvPr>
        </p:nvSpPr>
        <p:spPr/>
        <p:txBody>
          <a:bodyPr/>
          <a:lstStyle/>
          <a:p>
            <a:r>
              <a:rPr lang="en-US"/>
              <a:t>2/6/2026</a:t>
            </a:r>
          </a:p>
        </p:txBody>
      </p:sp>
      <p:sp>
        <p:nvSpPr>
          <p:cNvPr id="5" name="Footer Placeholder 4">
            <a:extLst>
              <a:ext uri="{FF2B5EF4-FFF2-40B4-BE49-F238E27FC236}">
                <a16:creationId xmlns:a16="http://schemas.microsoft.com/office/drawing/2014/main" id="{43D67959-CCB0-4417-1233-ABC7A4F30684}"/>
              </a:ext>
            </a:extLst>
          </p:cNvPr>
          <p:cNvSpPr>
            <a:spLocks noGrp="1"/>
          </p:cNvSpPr>
          <p:nvPr>
            <p:ph type="ftr" sz="quarter" idx="11"/>
          </p:nvPr>
        </p:nvSpPr>
        <p:spPr/>
        <p:txBody>
          <a:body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5533939D-CB65-9FC5-1D31-A5FFE197CDDA}"/>
              </a:ext>
            </a:extLst>
          </p:cNvPr>
          <p:cNvSpPr>
            <a:spLocks noGrp="1"/>
          </p:cNvSpPr>
          <p:nvPr>
            <p:ph type="sldNum" sz="quarter" idx="12"/>
          </p:nvPr>
        </p:nvSpPr>
        <p:spPr/>
        <p:txBody>
          <a:bodyPr/>
          <a:lstStyle/>
          <a:p>
            <a:fld id="{13E3B7D2-2C23-477A-B7E5-64419E75BE45}" type="slidenum">
              <a:rPr lang="en-US" smtClean="0"/>
              <a:t>‹#›</a:t>
            </a:fld>
            <a:endParaRPr lang="en-US"/>
          </a:p>
        </p:txBody>
      </p:sp>
    </p:spTree>
    <p:extLst>
      <p:ext uri="{BB962C8B-B14F-4D97-AF65-F5344CB8AC3E}">
        <p14:creationId xmlns:p14="http://schemas.microsoft.com/office/powerpoint/2010/main" val="29085614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A04624-0A9A-DE58-6679-0A550E6F17A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D8F4258-D289-0FD6-64C4-6BAC2C4616E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F69B524-8FD7-2BC9-160C-86877BDDB72E}"/>
              </a:ext>
            </a:extLst>
          </p:cNvPr>
          <p:cNvSpPr>
            <a:spLocks noGrp="1"/>
          </p:cNvSpPr>
          <p:nvPr>
            <p:ph type="dt" sz="half" idx="10"/>
          </p:nvPr>
        </p:nvSpPr>
        <p:spPr/>
        <p:txBody>
          <a:bodyPr/>
          <a:lstStyle/>
          <a:p>
            <a:r>
              <a:rPr lang="en-US"/>
              <a:t>2/6/2026</a:t>
            </a:r>
          </a:p>
        </p:txBody>
      </p:sp>
      <p:sp>
        <p:nvSpPr>
          <p:cNvPr id="5" name="Footer Placeholder 4">
            <a:extLst>
              <a:ext uri="{FF2B5EF4-FFF2-40B4-BE49-F238E27FC236}">
                <a16:creationId xmlns:a16="http://schemas.microsoft.com/office/drawing/2014/main" id="{53C1675C-93C7-5120-0824-03D2B709A9FC}"/>
              </a:ext>
            </a:extLst>
          </p:cNvPr>
          <p:cNvSpPr>
            <a:spLocks noGrp="1"/>
          </p:cNvSpPr>
          <p:nvPr>
            <p:ph type="ftr" sz="quarter" idx="11"/>
          </p:nvPr>
        </p:nvSpPr>
        <p:spPr/>
        <p:txBody>
          <a:body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1AC3B65A-760A-EB46-BA32-1FACD6D6B786}"/>
              </a:ext>
            </a:extLst>
          </p:cNvPr>
          <p:cNvSpPr>
            <a:spLocks noGrp="1"/>
          </p:cNvSpPr>
          <p:nvPr>
            <p:ph type="sldNum" sz="quarter" idx="12"/>
          </p:nvPr>
        </p:nvSpPr>
        <p:spPr/>
        <p:txBody>
          <a:bodyPr/>
          <a:lstStyle/>
          <a:p>
            <a:fld id="{13E3B7D2-2C23-477A-B7E5-64419E75BE45}" type="slidenum">
              <a:rPr lang="en-US" smtClean="0"/>
              <a:t>‹#›</a:t>
            </a:fld>
            <a:endParaRPr lang="en-US"/>
          </a:p>
        </p:txBody>
      </p:sp>
    </p:spTree>
    <p:extLst>
      <p:ext uri="{BB962C8B-B14F-4D97-AF65-F5344CB8AC3E}">
        <p14:creationId xmlns:p14="http://schemas.microsoft.com/office/powerpoint/2010/main" val="19211365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324CC3-F216-7508-54A3-C5ACCB51E6F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AEF8413-6872-FA40-04CC-DBC16696427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15DF574-1EE7-D06E-4F94-BCCBA3BA520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A577B23-4394-84C7-741B-46723ADF134D}"/>
              </a:ext>
            </a:extLst>
          </p:cNvPr>
          <p:cNvSpPr>
            <a:spLocks noGrp="1"/>
          </p:cNvSpPr>
          <p:nvPr>
            <p:ph type="dt" sz="half" idx="10"/>
          </p:nvPr>
        </p:nvSpPr>
        <p:spPr/>
        <p:txBody>
          <a:bodyPr/>
          <a:lstStyle/>
          <a:p>
            <a:r>
              <a:rPr lang="en-US"/>
              <a:t>2/6/2026</a:t>
            </a:r>
          </a:p>
        </p:txBody>
      </p:sp>
      <p:sp>
        <p:nvSpPr>
          <p:cNvPr id="6" name="Footer Placeholder 5">
            <a:extLst>
              <a:ext uri="{FF2B5EF4-FFF2-40B4-BE49-F238E27FC236}">
                <a16:creationId xmlns:a16="http://schemas.microsoft.com/office/drawing/2014/main" id="{30C3CECF-594F-E0FF-D3BA-2F6D44E08D47}"/>
              </a:ext>
            </a:extLst>
          </p:cNvPr>
          <p:cNvSpPr>
            <a:spLocks noGrp="1"/>
          </p:cNvSpPr>
          <p:nvPr>
            <p:ph type="ftr" sz="quarter" idx="11"/>
          </p:nvPr>
        </p:nvSpPr>
        <p:spPr/>
        <p:txBody>
          <a:bodyPr/>
          <a:lstStyle/>
          <a:p>
            <a:r>
              <a:rPr lang="en-US"/>
              <a:t>© 2026 by Norbert Doerry                                                                                  This work is licensed via: CC BY 4.0</a:t>
            </a:r>
          </a:p>
        </p:txBody>
      </p:sp>
      <p:sp>
        <p:nvSpPr>
          <p:cNvPr id="7" name="Slide Number Placeholder 6">
            <a:extLst>
              <a:ext uri="{FF2B5EF4-FFF2-40B4-BE49-F238E27FC236}">
                <a16:creationId xmlns:a16="http://schemas.microsoft.com/office/drawing/2014/main" id="{5271DCC2-952E-710E-83A3-120F83BF061A}"/>
              </a:ext>
            </a:extLst>
          </p:cNvPr>
          <p:cNvSpPr>
            <a:spLocks noGrp="1"/>
          </p:cNvSpPr>
          <p:nvPr>
            <p:ph type="sldNum" sz="quarter" idx="12"/>
          </p:nvPr>
        </p:nvSpPr>
        <p:spPr/>
        <p:txBody>
          <a:bodyPr/>
          <a:lstStyle/>
          <a:p>
            <a:fld id="{13E3B7D2-2C23-477A-B7E5-64419E75BE45}" type="slidenum">
              <a:rPr lang="en-US" smtClean="0"/>
              <a:t>‹#›</a:t>
            </a:fld>
            <a:endParaRPr lang="en-US"/>
          </a:p>
        </p:txBody>
      </p:sp>
    </p:spTree>
    <p:extLst>
      <p:ext uri="{BB962C8B-B14F-4D97-AF65-F5344CB8AC3E}">
        <p14:creationId xmlns:p14="http://schemas.microsoft.com/office/powerpoint/2010/main" val="2508769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35959A-1E60-88E3-12A6-E747F3AFEA8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063AC01-9DCF-BBB3-B089-27EB036988B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5F32DD9-FC55-1A10-7C03-A0CDC69831D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8B6F509-3153-28CA-1082-A5D223CE599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73F6C0F-46FC-70E2-09B4-4153BE137E1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C7C965E-096C-366A-466E-9F73248CEAA1}"/>
              </a:ext>
            </a:extLst>
          </p:cNvPr>
          <p:cNvSpPr>
            <a:spLocks noGrp="1"/>
          </p:cNvSpPr>
          <p:nvPr>
            <p:ph type="dt" sz="half" idx="10"/>
          </p:nvPr>
        </p:nvSpPr>
        <p:spPr/>
        <p:txBody>
          <a:bodyPr/>
          <a:lstStyle/>
          <a:p>
            <a:r>
              <a:rPr lang="en-US"/>
              <a:t>2/6/2026</a:t>
            </a:r>
          </a:p>
        </p:txBody>
      </p:sp>
      <p:sp>
        <p:nvSpPr>
          <p:cNvPr id="8" name="Footer Placeholder 7">
            <a:extLst>
              <a:ext uri="{FF2B5EF4-FFF2-40B4-BE49-F238E27FC236}">
                <a16:creationId xmlns:a16="http://schemas.microsoft.com/office/drawing/2014/main" id="{187EE2D0-FBBA-AEA4-5EBF-DBEAFD92D2AD}"/>
              </a:ext>
            </a:extLst>
          </p:cNvPr>
          <p:cNvSpPr>
            <a:spLocks noGrp="1"/>
          </p:cNvSpPr>
          <p:nvPr>
            <p:ph type="ftr" sz="quarter" idx="11"/>
          </p:nvPr>
        </p:nvSpPr>
        <p:spPr/>
        <p:txBody>
          <a:bodyPr/>
          <a:lstStyle/>
          <a:p>
            <a:r>
              <a:rPr lang="en-US"/>
              <a:t>© 2026 by Norbert Doerry                                                                                  This work is licensed via: CC BY 4.0</a:t>
            </a:r>
          </a:p>
        </p:txBody>
      </p:sp>
      <p:sp>
        <p:nvSpPr>
          <p:cNvPr id="9" name="Slide Number Placeholder 8">
            <a:extLst>
              <a:ext uri="{FF2B5EF4-FFF2-40B4-BE49-F238E27FC236}">
                <a16:creationId xmlns:a16="http://schemas.microsoft.com/office/drawing/2014/main" id="{B7DB73D0-4AC2-7B5E-454E-2AA133760DD6}"/>
              </a:ext>
            </a:extLst>
          </p:cNvPr>
          <p:cNvSpPr>
            <a:spLocks noGrp="1"/>
          </p:cNvSpPr>
          <p:nvPr>
            <p:ph type="sldNum" sz="quarter" idx="12"/>
          </p:nvPr>
        </p:nvSpPr>
        <p:spPr/>
        <p:txBody>
          <a:bodyPr/>
          <a:lstStyle/>
          <a:p>
            <a:fld id="{13E3B7D2-2C23-477A-B7E5-64419E75BE45}" type="slidenum">
              <a:rPr lang="en-US" smtClean="0"/>
              <a:t>‹#›</a:t>
            </a:fld>
            <a:endParaRPr lang="en-US"/>
          </a:p>
        </p:txBody>
      </p:sp>
    </p:spTree>
    <p:extLst>
      <p:ext uri="{BB962C8B-B14F-4D97-AF65-F5344CB8AC3E}">
        <p14:creationId xmlns:p14="http://schemas.microsoft.com/office/powerpoint/2010/main" val="4533396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FA07EA-B6E2-A900-E569-F9AB7598B84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91D3FB4-85A4-BC59-7B1C-1BF1B5372154}"/>
              </a:ext>
            </a:extLst>
          </p:cNvPr>
          <p:cNvSpPr>
            <a:spLocks noGrp="1"/>
          </p:cNvSpPr>
          <p:nvPr>
            <p:ph type="dt" sz="half" idx="10"/>
          </p:nvPr>
        </p:nvSpPr>
        <p:spPr/>
        <p:txBody>
          <a:bodyPr/>
          <a:lstStyle/>
          <a:p>
            <a:r>
              <a:rPr lang="en-US"/>
              <a:t>2/6/2026</a:t>
            </a:r>
          </a:p>
        </p:txBody>
      </p:sp>
      <p:sp>
        <p:nvSpPr>
          <p:cNvPr id="4" name="Footer Placeholder 3">
            <a:extLst>
              <a:ext uri="{FF2B5EF4-FFF2-40B4-BE49-F238E27FC236}">
                <a16:creationId xmlns:a16="http://schemas.microsoft.com/office/drawing/2014/main" id="{6C1DB1A4-CA63-70FA-68F4-A93A17068891}"/>
              </a:ext>
            </a:extLst>
          </p:cNvPr>
          <p:cNvSpPr>
            <a:spLocks noGrp="1"/>
          </p:cNvSpPr>
          <p:nvPr>
            <p:ph type="ftr" sz="quarter" idx="11"/>
          </p:nvPr>
        </p:nvSpPr>
        <p:spPr/>
        <p:txBody>
          <a:bodyPr/>
          <a:lstStyle/>
          <a:p>
            <a:r>
              <a:rPr lang="en-US"/>
              <a:t>© 2026 by Norbert Doerry                                                                                  This work is licensed via: CC BY 4.0</a:t>
            </a:r>
          </a:p>
        </p:txBody>
      </p:sp>
      <p:sp>
        <p:nvSpPr>
          <p:cNvPr id="5" name="Slide Number Placeholder 4">
            <a:extLst>
              <a:ext uri="{FF2B5EF4-FFF2-40B4-BE49-F238E27FC236}">
                <a16:creationId xmlns:a16="http://schemas.microsoft.com/office/drawing/2014/main" id="{D42765C1-4F23-3E24-4A17-F898E50C728B}"/>
              </a:ext>
            </a:extLst>
          </p:cNvPr>
          <p:cNvSpPr>
            <a:spLocks noGrp="1"/>
          </p:cNvSpPr>
          <p:nvPr>
            <p:ph type="sldNum" sz="quarter" idx="12"/>
          </p:nvPr>
        </p:nvSpPr>
        <p:spPr/>
        <p:txBody>
          <a:bodyPr/>
          <a:lstStyle/>
          <a:p>
            <a:fld id="{13E3B7D2-2C23-477A-B7E5-64419E75BE45}" type="slidenum">
              <a:rPr lang="en-US" smtClean="0"/>
              <a:t>‹#›</a:t>
            </a:fld>
            <a:endParaRPr lang="en-US"/>
          </a:p>
        </p:txBody>
      </p:sp>
    </p:spTree>
    <p:extLst>
      <p:ext uri="{BB962C8B-B14F-4D97-AF65-F5344CB8AC3E}">
        <p14:creationId xmlns:p14="http://schemas.microsoft.com/office/powerpoint/2010/main" val="36978986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52DB13B-7688-9805-F507-16226BCBF170}"/>
              </a:ext>
            </a:extLst>
          </p:cNvPr>
          <p:cNvSpPr>
            <a:spLocks noGrp="1"/>
          </p:cNvSpPr>
          <p:nvPr>
            <p:ph type="dt" sz="half" idx="10"/>
          </p:nvPr>
        </p:nvSpPr>
        <p:spPr/>
        <p:txBody>
          <a:bodyPr/>
          <a:lstStyle/>
          <a:p>
            <a:r>
              <a:rPr lang="en-US"/>
              <a:t>2/6/2026</a:t>
            </a:r>
          </a:p>
        </p:txBody>
      </p:sp>
      <p:sp>
        <p:nvSpPr>
          <p:cNvPr id="3" name="Footer Placeholder 2">
            <a:extLst>
              <a:ext uri="{FF2B5EF4-FFF2-40B4-BE49-F238E27FC236}">
                <a16:creationId xmlns:a16="http://schemas.microsoft.com/office/drawing/2014/main" id="{9970AC75-7586-E065-B74E-23D8A9EFFABF}"/>
              </a:ext>
            </a:extLst>
          </p:cNvPr>
          <p:cNvSpPr>
            <a:spLocks noGrp="1"/>
          </p:cNvSpPr>
          <p:nvPr>
            <p:ph type="ftr" sz="quarter" idx="11"/>
          </p:nvPr>
        </p:nvSpPr>
        <p:spPr/>
        <p:txBody>
          <a:bodyPr/>
          <a:lstStyle/>
          <a:p>
            <a:r>
              <a:rPr lang="en-US"/>
              <a:t>© 2026 by Norbert Doerry                                                                                  This work is licensed via: CC BY 4.0</a:t>
            </a:r>
          </a:p>
        </p:txBody>
      </p:sp>
      <p:sp>
        <p:nvSpPr>
          <p:cNvPr id="4" name="Slide Number Placeholder 3">
            <a:extLst>
              <a:ext uri="{FF2B5EF4-FFF2-40B4-BE49-F238E27FC236}">
                <a16:creationId xmlns:a16="http://schemas.microsoft.com/office/drawing/2014/main" id="{25212A63-4BE8-39E3-4CD1-985DACD7F197}"/>
              </a:ext>
            </a:extLst>
          </p:cNvPr>
          <p:cNvSpPr>
            <a:spLocks noGrp="1"/>
          </p:cNvSpPr>
          <p:nvPr>
            <p:ph type="sldNum" sz="quarter" idx="12"/>
          </p:nvPr>
        </p:nvSpPr>
        <p:spPr/>
        <p:txBody>
          <a:bodyPr/>
          <a:lstStyle/>
          <a:p>
            <a:fld id="{13E3B7D2-2C23-477A-B7E5-64419E75BE45}" type="slidenum">
              <a:rPr lang="en-US" smtClean="0"/>
              <a:t>‹#›</a:t>
            </a:fld>
            <a:endParaRPr lang="en-US"/>
          </a:p>
        </p:txBody>
      </p:sp>
    </p:spTree>
    <p:extLst>
      <p:ext uri="{BB962C8B-B14F-4D97-AF65-F5344CB8AC3E}">
        <p14:creationId xmlns:p14="http://schemas.microsoft.com/office/powerpoint/2010/main" val="28068582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9C4BE-8DDC-1275-15E8-53F6F649207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286C3D3-2F3E-074C-B3FE-940E08A0C77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FECDC4C-9777-2EE7-FDAB-85AEEDD802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B4FE253-0208-0C22-0FEB-D8EB77ECAAB0}"/>
              </a:ext>
            </a:extLst>
          </p:cNvPr>
          <p:cNvSpPr>
            <a:spLocks noGrp="1"/>
          </p:cNvSpPr>
          <p:nvPr>
            <p:ph type="dt" sz="half" idx="10"/>
          </p:nvPr>
        </p:nvSpPr>
        <p:spPr/>
        <p:txBody>
          <a:bodyPr/>
          <a:lstStyle/>
          <a:p>
            <a:r>
              <a:rPr lang="en-US"/>
              <a:t>2/6/2026</a:t>
            </a:r>
          </a:p>
        </p:txBody>
      </p:sp>
      <p:sp>
        <p:nvSpPr>
          <p:cNvPr id="6" name="Footer Placeholder 5">
            <a:extLst>
              <a:ext uri="{FF2B5EF4-FFF2-40B4-BE49-F238E27FC236}">
                <a16:creationId xmlns:a16="http://schemas.microsoft.com/office/drawing/2014/main" id="{22E4F0C5-3E8D-97F9-675A-1B0A95256159}"/>
              </a:ext>
            </a:extLst>
          </p:cNvPr>
          <p:cNvSpPr>
            <a:spLocks noGrp="1"/>
          </p:cNvSpPr>
          <p:nvPr>
            <p:ph type="ftr" sz="quarter" idx="11"/>
          </p:nvPr>
        </p:nvSpPr>
        <p:spPr/>
        <p:txBody>
          <a:bodyPr/>
          <a:lstStyle/>
          <a:p>
            <a:r>
              <a:rPr lang="en-US"/>
              <a:t>© 2026 by Norbert Doerry                                                                                  This work is licensed via: CC BY 4.0</a:t>
            </a:r>
          </a:p>
        </p:txBody>
      </p:sp>
      <p:sp>
        <p:nvSpPr>
          <p:cNvPr id="7" name="Slide Number Placeholder 6">
            <a:extLst>
              <a:ext uri="{FF2B5EF4-FFF2-40B4-BE49-F238E27FC236}">
                <a16:creationId xmlns:a16="http://schemas.microsoft.com/office/drawing/2014/main" id="{738B8DDF-B563-10EF-26FF-6BE4A4AB9086}"/>
              </a:ext>
            </a:extLst>
          </p:cNvPr>
          <p:cNvSpPr>
            <a:spLocks noGrp="1"/>
          </p:cNvSpPr>
          <p:nvPr>
            <p:ph type="sldNum" sz="quarter" idx="12"/>
          </p:nvPr>
        </p:nvSpPr>
        <p:spPr/>
        <p:txBody>
          <a:bodyPr/>
          <a:lstStyle/>
          <a:p>
            <a:fld id="{13E3B7D2-2C23-477A-B7E5-64419E75BE45}" type="slidenum">
              <a:rPr lang="en-US" smtClean="0"/>
              <a:t>‹#›</a:t>
            </a:fld>
            <a:endParaRPr lang="en-US"/>
          </a:p>
        </p:txBody>
      </p:sp>
    </p:spTree>
    <p:extLst>
      <p:ext uri="{BB962C8B-B14F-4D97-AF65-F5344CB8AC3E}">
        <p14:creationId xmlns:p14="http://schemas.microsoft.com/office/powerpoint/2010/main" val="6705269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FB94B5-74A6-AA70-5057-1B1D04E9666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41EB151-CBE9-67F0-6130-B13410F7BE9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E8696A1-0A82-7521-2D2B-4984ADE50F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F635186-2F9E-078E-A122-BA42F044F271}"/>
              </a:ext>
            </a:extLst>
          </p:cNvPr>
          <p:cNvSpPr>
            <a:spLocks noGrp="1"/>
          </p:cNvSpPr>
          <p:nvPr>
            <p:ph type="dt" sz="half" idx="10"/>
          </p:nvPr>
        </p:nvSpPr>
        <p:spPr/>
        <p:txBody>
          <a:bodyPr/>
          <a:lstStyle/>
          <a:p>
            <a:r>
              <a:rPr lang="en-US"/>
              <a:t>2/6/2026</a:t>
            </a:r>
          </a:p>
        </p:txBody>
      </p:sp>
      <p:sp>
        <p:nvSpPr>
          <p:cNvPr id="6" name="Footer Placeholder 5">
            <a:extLst>
              <a:ext uri="{FF2B5EF4-FFF2-40B4-BE49-F238E27FC236}">
                <a16:creationId xmlns:a16="http://schemas.microsoft.com/office/drawing/2014/main" id="{7DCA6DD4-64A8-6261-D5E1-485F9CA2B0FE}"/>
              </a:ext>
            </a:extLst>
          </p:cNvPr>
          <p:cNvSpPr>
            <a:spLocks noGrp="1"/>
          </p:cNvSpPr>
          <p:nvPr>
            <p:ph type="ftr" sz="quarter" idx="11"/>
          </p:nvPr>
        </p:nvSpPr>
        <p:spPr/>
        <p:txBody>
          <a:bodyPr/>
          <a:lstStyle/>
          <a:p>
            <a:r>
              <a:rPr lang="en-US"/>
              <a:t>© 2026 by Norbert Doerry                                                                                  This work is licensed via: CC BY 4.0</a:t>
            </a:r>
          </a:p>
        </p:txBody>
      </p:sp>
      <p:sp>
        <p:nvSpPr>
          <p:cNvPr id="7" name="Slide Number Placeholder 6">
            <a:extLst>
              <a:ext uri="{FF2B5EF4-FFF2-40B4-BE49-F238E27FC236}">
                <a16:creationId xmlns:a16="http://schemas.microsoft.com/office/drawing/2014/main" id="{E2F81408-CD0E-68ED-060A-5EFD9168753C}"/>
              </a:ext>
            </a:extLst>
          </p:cNvPr>
          <p:cNvSpPr>
            <a:spLocks noGrp="1"/>
          </p:cNvSpPr>
          <p:nvPr>
            <p:ph type="sldNum" sz="quarter" idx="12"/>
          </p:nvPr>
        </p:nvSpPr>
        <p:spPr/>
        <p:txBody>
          <a:bodyPr/>
          <a:lstStyle/>
          <a:p>
            <a:fld id="{13E3B7D2-2C23-477A-B7E5-64419E75BE45}" type="slidenum">
              <a:rPr lang="en-US" smtClean="0"/>
              <a:t>‹#›</a:t>
            </a:fld>
            <a:endParaRPr lang="en-US"/>
          </a:p>
        </p:txBody>
      </p:sp>
    </p:spTree>
    <p:extLst>
      <p:ext uri="{BB962C8B-B14F-4D97-AF65-F5344CB8AC3E}">
        <p14:creationId xmlns:p14="http://schemas.microsoft.com/office/powerpoint/2010/main" val="42498011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180195E-FB59-672E-5BAF-9A232FD5111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F47BBB7-754A-9617-4F0F-D13CE593E95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14B265C-1285-27D1-6301-57675008FF2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2/6/2026</a:t>
            </a:r>
          </a:p>
        </p:txBody>
      </p:sp>
      <p:sp>
        <p:nvSpPr>
          <p:cNvPr id="5" name="Footer Placeholder 4">
            <a:extLst>
              <a:ext uri="{FF2B5EF4-FFF2-40B4-BE49-F238E27FC236}">
                <a16:creationId xmlns:a16="http://schemas.microsoft.com/office/drawing/2014/main" id="{13DDA91B-C8F3-35E0-9C9F-67944859F3E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DDAF70E4-1957-E67E-1A4E-05B0FD57E6C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3E3B7D2-2C23-477A-B7E5-64419E75BE45}" type="slidenum">
              <a:rPr lang="en-US" smtClean="0"/>
              <a:t>‹#›</a:t>
            </a:fld>
            <a:endParaRPr lang="en-US"/>
          </a:p>
        </p:txBody>
      </p:sp>
    </p:spTree>
    <p:extLst>
      <p:ext uri="{BB962C8B-B14F-4D97-AF65-F5344CB8AC3E}">
        <p14:creationId xmlns:p14="http://schemas.microsoft.com/office/powerpoint/2010/main" val="30452447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doerry.org/norbert/MarineElectricalPowerSystems/index.htm" TargetMode="Externa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E2C01C-FF08-0435-57C1-318B51A8A5AE}"/>
              </a:ext>
            </a:extLst>
          </p:cNvPr>
          <p:cNvSpPr>
            <a:spLocks noGrp="1"/>
          </p:cNvSpPr>
          <p:nvPr>
            <p:ph type="ctrTitle"/>
          </p:nvPr>
        </p:nvSpPr>
        <p:spPr>
          <a:xfrm>
            <a:off x="920452" y="2272275"/>
            <a:ext cx="9841230" cy="2387600"/>
          </a:xfrm>
        </p:spPr>
        <p:txBody>
          <a:bodyPr anchor="ctr">
            <a:noAutofit/>
          </a:bodyPr>
          <a:lstStyle/>
          <a:p>
            <a:r>
              <a:rPr lang="en-US" sz="4400" dirty="0">
                <a:latin typeface="Arial" panose="020B0604020202020204" pitchFamily="34" charset="0"/>
                <a:cs typeface="Arial" panose="020B0604020202020204" pitchFamily="34" charset="0"/>
              </a:rPr>
              <a:t>Cybersecurity</a:t>
            </a:r>
            <a:br>
              <a:rPr lang="en-US" sz="4400" dirty="0">
                <a:latin typeface="Arial" panose="020B0604020202020204" pitchFamily="34" charset="0"/>
                <a:cs typeface="Arial" panose="020B0604020202020204" pitchFamily="34" charset="0"/>
              </a:rPr>
            </a:br>
            <a:r>
              <a:rPr lang="en-US" sz="2400" dirty="0">
                <a:latin typeface="Arial" panose="020B0604020202020204" pitchFamily="34" charset="0"/>
                <a:cs typeface="Arial" panose="020B0604020202020204" pitchFamily="34" charset="0"/>
              </a:rPr>
              <a:t>Shipboard Power System Fundamentals</a:t>
            </a:r>
            <a:br>
              <a:rPr lang="en-US" sz="2400" dirty="0">
                <a:latin typeface="Arial" panose="020B0604020202020204" pitchFamily="34" charset="0"/>
                <a:cs typeface="Arial" panose="020B0604020202020204" pitchFamily="34" charset="0"/>
              </a:rPr>
            </a:br>
            <a:br>
              <a:rPr lang="en-US" sz="2400" dirty="0">
                <a:latin typeface="Arial" panose="020B0604020202020204" pitchFamily="34" charset="0"/>
                <a:cs typeface="Arial" panose="020B0604020202020204" pitchFamily="34" charset="0"/>
              </a:rPr>
            </a:br>
            <a:r>
              <a:rPr lang="en-US" sz="1400" dirty="0">
                <a:latin typeface="Arial" panose="020B0604020202020204" pitchFamily="34" charset="0"/>
                <a:cs typeface="Arial" panose="020B0604020202020204" pitchFamily="34" charset="0"/>
              </a:rPr>
              <a:t>Revision of 6 February 2026</a:t>
            </a:r>
            <a:endParaRPr lang="en-US" sz="4400" dirty="0">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8C1640AB-A565-F727-2337-204016324857}"/>
              </a:ext>
            </a:extLst>
          </p:cNvPr>
          <p:cNvSpPr>
            <a:spLocks noGrp="1"/>
          </p:cNvSpPr>
          <p:nvPr>
            <p:ph type="subTitle" idx="1"/>
          </p:nvPr>
        </p:nvSpPr>
        <p:spPr>
          <a:xfrm>
            <a:off x="1524000" y="4910886"/>
            <a:ext cx="8654716" cy="1655762"/>
          </a:xfrm>
        </p:spPr>
        <p:txBody>
          <a:bodyPr/>
          <a:lstStyle/>
          <a:p>
            <a:r>
              <a:rPr lang="en-US" dirty="0"/>
              <a:t>Dr. Norbert Doerry</a:t>
            </a:r>
            <a:br>
              <a:rPr lang="en-US" dirty="0"/>
            </a:br>
            <a:endParaRPr lang="en-US" dirty="0"/>
          </a:p>
        </p:txBody>
      </p:sp>
      <p:sp>
        <p:nvSpPr>
          <p:cNvPr id="6" name="TextBox 5">
            <a:extLst>
              <a:ext uri="{FF2B5EF4-FFF2-40B4-BE49-F238E27FC236}">
                <a16:creationId xmlns:a16="http://schemas.microsoft.com/office/drawing/2014/main" id="{58345E6F-B6B9-9C80-7F87-1F2167CEDE5C}"/>
              </a:ext>
            </a:extLst>
          </p:cNvPr>
          <p:cNvSpPr txBox="1"/>
          <p:nvPr/>
        </p:nvSpPr>
        <p:spPr>
          <a:xfrm>
            <a:off x="2706189" y="5505142"/>
            <a:ext cx="9011194" cy="923330"/>
          </a:xfrm>
          <a:prstGeom prst="rect">
            <a:avLst/>
          </a:prstGeom>
          <a:noFill/>
        </p:spPr>
        <p:txBody>
          <a:bodyPr wrap="square">
            <a:spAutoFit/>
          </a:bodyPr>
          <a:lstStyle/>
          <a:p>
            <a:r>
              <a:rPr lang="en-US" dirty="0">
                <a:hlinkClick r:id="rId2"/>
              </a:rPr>
              <a:t>http://doerry.org/norbert/MarineElectricalPowerSystems/index.htm</a:t>
            </a:r>
            <a:endParaRPr lang="en-US" dirty="0"/>
          </a:p>
          <a:p>
            <a:r>
              <a:rPr lang="en-US" dirty="0"/>
              <a:t>© 2026 by Norbert Doerry</a:t>
            </a:r>
            <a:br>
              <a:rPr lang="en-US" dirty="0"/>
            </a:br>
            <a:r>
              <a:rPr lang="en-US" dirty="0"/>
              <a:t>This work is licensed via: CC BY 4.0   (https://creativecommons.org/)</a:t>
            </a:r>
          </a:p>
        </p:txBody>
      </p:sp>
      <p:pic>
        <p:nvPicPr>
          <p:cNvPr id="7" name="Picture 2">
            <a:extLst>
              <a:ext uri="{FF2B5EF4-FFF2-40B4-BE49-F238E27FC236}">
                <a16:creationId xmlns:a16="http://schemas.microsoft.com/office/drawing/2014/main" id="{E913044E-C0F4-BA34-07EE-457D30058175}"/>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1737359" y="5589416"/>
            <a:ext cx="766933" cy="73025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a:extLst>
              <a:ext uri="{FF2B5EF4-FFF2-40B4-BE49-F238E27FC236}">
                <a16:creationId xmlns:a16="http://schemas.microsoft.com/office/drawing/2014/main" id="{944A2807-77D8-8DCF-8A1B-1B05995E5B91}"/>
              </a:ext>
            </a:extLst>
          </p:cNvPr>
          <p:cNvPicPr>
            <a:picLocks noChangeAspect="1"/>
          </p:cNvPicPr>
          <p:nvPr/>
        </p:nvPicPr>
        <p:blipFill>
          <a:blip r:embed="rId4"/>
          <a:stretch>
            <a:fillRect/>
          </a:stretch>
        </p:blipFill>
        <p:spPr>
          <a:xfrm>
            <a:off x="814143" y="5589416"/>
            <a:ext cx="766933" cy="766933"/>
          </a:xfrm>
          <a:prstGeom prst="rect">
            <a:avLst/>
          </a:prstGeom>
        </p:spPr>
      </p:pic>
    </p:spTree>
    <p:extLst>
      <p:ext uri="{BB962C8B-B14F-4D97-AF65-F5344CB8AC3E}">
        <p14:creationId xmlns:p14="http://schemas.microsoft.com/office/powerpoint/2010/main" val="36705975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DCDD52-5726-5306-448C-7FE2CA5BC94E}"/>
              </a:ext>
            </a:extLst>
          </p:cNvPr>
          <p:cNvSpPr>
            <a:spLocks noGrp="1"/>
          </p:cNvSpPr>
          <p:nvPr>
            <p:ph type="title"/>
          </p:nvPr>
        </p:nvSpPr>
        <p:spPr/>
        <p:txBody>
          <a:bodyPr/>
          <a:lstStyle/>
          <a:p>
            <a:r>
              <a:rPr lang="en-US" dirty="0"/>
              <a:t>Incident Response Plan contents </a:t>
            </a:r>
            <a:br>
              <a:rPr lang="en-US" dirty="0"/>
            </a:br>
            <a:r>
              <a:rPr lang="en-US" dirty="0"/>
              <a:t>(IACS UR E26)</a:t>
            </a:r>
          </a:p>
        </p:txBody>
      </p:sp>
      <p:sp>
        <p:nvSpPr>
          <p:cNvPr id="3" name="Content Placeholder 2">
            <a:extLst>
              <a:ext uri="{FF2B5EF4-FFF2-40B4-BE49-F238E27FC236}">
                <a16:creationId xmlns:a16="http://schemas.microsoft.com/office/drawing/2014/main" id="{08F9A7AA-42E7-323F-1E00-4D1A9FD518ED}"/>
              </a:ext>
            </a:extLst>
          </p:cNvPr>
          <p:cNvSpPr>
            <a:spLocks noGrp="1"/>
          </p:cNvSpPr>
          <p:nvPr>
            <p:ph idx="1"/>
          </p:nvPr>
        </p:nvSpPr>
        <p:spPr/>
        <p:txBody>
          <a:bodyPr>
            <a:normAutofit lnSpcReduction="10000"/>
          </a:bodyPr>
          <a:lstStyle/>
          <a:p>
            <a:r>
              <a:rPr lang="en-US" dirty="0"/>
              <a:t>Breakpoints for the isolation of compromised systems</a:t>
            </a:r>
          </a:p>
          <a:p>
            <a:r>
              <a:rPr lang="en-US" dirty="0"/>
              <a:t>Description of alarms and indicators signaling detected ongoing cyber events or abnormal symptoms caused by cyber events</a:t>
            </a:r>
          </a:p>
          <a:p>
            <a:r>
              <a:rPr lang="en-US" dirty="0"/>
              <a:t>Description of expected major consequences related to cyber incidents</a:t>
            </a:r>
          </a:p>
          <a:p>
            <a:r>
              <a:rPr lang="en-US" dirty="0"/>
              <a:t>Response options, prioritizing those which do not rely on either shut down or transfer to independent or local control</a:t>
            </a:r>
          </a:p>
          <a:p>
            <a:r>
              <a:rPr lang="en-US" dirty="0"/>
              <a:t>Independent and local control information for operating independently from the system that failed due to the cyber incident</a:t>
            </a:r>
          </a:p>
        </p:txBody>
      </p:sp>
      <p:sp>
        <p:nvSpPr>
          <p:cNvPr id="4" name="Date Placeholder 3">
            <a:extLst>
              <a:ext uri="{FF2B5EF4-FFF2-40B4-BE49-F238E27FC236}">
                <a16:creationId xmlns:a16="http://schemas.microsoft.com/office/drawing/2014/main" id="{1F1A08A5-C05C-CC91-17AE-7DE2B63103B0}"/>
              </a:ext>
            </a:extLst>
          </p:cNvPr>
          <p:cNvSpPr>
            <a:spLocks noGrp="1"/>
          </p:cNvSpPr>
          <p:nvPr>
            <p:ph type="dt" sz="half" idx="10"/>
          </p:nvPr>
        </p:nvSpPr>
        <p:spPr/>
        <p:txBody>
          <a:bodyPr/>
          <a:lstStyle/>
          <a:p>
            <a:r>
              <a:rPr lang="en-US"/>
              <a:t>2/6/2026</a:t>
            </a:r>
          </a:p>
        </p:txBody>
      </p:sp>
      <p:sp>
        <p:nvSpPr>
          <p:cNvPr id="5" name="Footer Placeholder 4">
            <a:extLst>
              <a:ext uri="{FF2B5EF4-FFF2-40B4-BE49-F238E27FC236}">
                <a16:creationId xmlns:a16="http://schemas.microsoft.com/office/drawing/2014/main" id="{ADEC62F2-90B7-27D2-E81F-0CEA641C4E9F}"/>
              </a:ext>
            </a:extLst>
          </p:cNvPr>
          <p:cNvSpPr>
            <a:spLocks noGrp="1"/>
          </p:cNvSpPr>
          <p:nvPr>
            <p:ph type="ftr" sz="quarter" idx="11"/>
          </p:nvPr>
        </p:nvSpPr>
        <p:spPr/>
        <p:txBody>
          <a:body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45A64C48-FE1C-969E-99C3-3795165185D5}"/>
              </a:ext>
            </a:extLst>
          </p:cNvPr>
          <p:cNvSpPr>
            <a:spLocks noGrp="1"/>
          </p:cNvSpPr>
          <p:nvPr>
            <p:ph type="sldNum" sz="quarter" idx="12"/>
          </p:nvPr>
        </p:nvSpPr>
        <p:spPr/>
        <p:txBody>
          <a:bodyPr/>
          <a:lstStyle/>
          <a:p>
            <a:fld id="{13E3B7D2-2C23-477A-B7E5-64419E75BE45}" type="slidenum">
              <a:rPr lang="en-US" smtClean="0"/>
              <a:t>10</a:t>
            </a:fld>
            <a:endParaRPr lang="en-US"/>
          </a:p>
        </p:txBody>
      </p:sp>
    </p:spTree>
    <p:extLst>
      <p:ext uri="{BB962C8B-B14F-4D97-AF65-F5344CB8AC3E}">
        <p14:creationId xmlns:p14="http://schemas.microsoft.com/office/powerpoint/2010/main" val="4161584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43FED-37B6-F196-335C-0E362BD7B939}"/>
              </a:ext>
            </a:extLst>
          </p:cNvPr>
          <p:cNvSpPr>
            <a:spLocks noGrp="1"/>
          </p:cNvSpPr>
          <p:nvPr>
            <p:ph type="title"/>
          </p:nvPr>
        </p:nvSpPr>
        <p:spPr/>
        <p:txBody>
          <a:bodyPr/>
          <a:lstStyle/>
          <a:p>
            <a:r>
              <a:rPr lang="en-US" dirty="0"/>
              <a:t>Recover</a:t>
            </a:r>
          </a:p>
        </p:txBody>
      </p:sp>
      <p:sp>
        <p:nvSpPr>
          <p:cNvPr id="3" name="Content Placeholder 2">
            <a:extLst>
              <a:ext uri="{FF2B5EF4-FFF2-40B4-BE49-F238E27FC236}">
                <a16:creationId xmlns:a16="http://schemas.microsoft.com/office/drawing/2014/main" id="{4C937DD7-A9CF-14A4-080F-58070CE95403}"/>
              </a:ext>
            </a:extLst>
          </p:cNvPr>
          <p:cNvSpPr>
            <a:spLocks noGrp="1"/>
          </p:cNvSpPr>
          <p:nvPr>
            <p:ph idx="1"/>
          </p:nvPr>
        </p:nvSpPr>
        <p:spPr/>
        <p:txBody>
          <a:bodyPr>
            <a:normAutofit lnSpcReduction="10000"/>
          </a:bodyPr>
          <a:lstStyle/>
          <a:p>
            <a:r>
              <a:rPr lang="en-US" dirty="0"/>
              <a:t>If possible, restore all computer-based systems and associated networks to normal operation</a:t>
            </a:r>
          </a:p>
          <a:p>
            <a:r>
              <a:rPr lang="en-US" dirty="0"/>
              <a:t>Develop and configuration manage recovery plans</a:t>
            </a:r>
          </a:p>
          <a:p>
            <a:pPr lvl="1"/>
            <a:r>
              <a:rPr lang="en-US" dirty="0"/>
              <a:t>Train personnel to respond to cyber events using the recovery plans</a:t>
            </a:r>
          </a:p>
          <a:p>
            <a:pPr lvl="1"/>
            <a:r>
              <a:rPr lang="en-US" dirty="0"/>
              <a:t>Base recovery plans on recovery objectives (IACS UR E26)</a:t>
            </a:r>
          </a:p>
          <a:p>
            <a:pPr lvl="2"/>
            <a:r>
              <a:rPr lang="en-US" dirty="0"/>
              <a:t>System recovery: methods and procedures to recover communication capabilities shall be specified in terms of Recovery Time Objective (RTO). This is defined as the time required to recover the required communication links and processing capabilities. </a:t>
            </a:r>
          </a:p>
          <a:p>
            <a:pPr lvl="2"/>
            <a:r>
              <a:rPr lang="en-US" dirty="0"/>
              <a:t>Data recovery: Recovery Point Objectives (RPO) should specify methods and procedures to recover data necessary to restore safe state of the hardware, software and networks that monitor and control onboard systems and to restore safe ship operation. The longest period of time for which an absence of data can be tolerated should be specified. </a:t>
            </a:r>
          </a:p>
          <a:p>
            <a:endParaRPr lang="en-US" dirty="0"/>
          </a:p>
          <a:p>
            <a:endParaRPr lang="en-US" dirty="0"/>
          </a:p>
        </p:txBody>
      </p:sp>
      <p:sp>
        <p:nvSpPr>
          <p:cNvPr id="4" name="Date Placeholder 3">
            <a:extLst>
              <a:ext uri="{FF2B5EF4-FFF2-40B4-BE49-F238E27FC236}">
                <a16:creationId xmlns:a16="http://schemas.microsoft.com/office/drawing/2014/main" id="{9828B4F7-3048-1409-660B-E6D8815BF705}"/>
              </a:ext>
            </a:extLst>
          </p:cNvPr>
          <p:cNvSpPr>
            <a:spLocks noGrp="1"/>
          </p:cNvSpPr>
          <p:nvPr>
            <p:ph type="dt" sz="half" idx="10"/>
          </p:nvPr>
        </p:nvSpPr>
        <p:spPr/>
        <p:txBody>
          <a:bodyPr/>
          <a:lstStyle/>
          <a:p>
            <a:r>
              <a:rPr lang="en-US"/>
              <a:t>2/6/2026</a:t>
            </a:r>
          </a:p>
        </p:txBody>
      </p:sp>
      <p:sp>
        <p:nvSpPr>
          <p:cNvPr id="5" name="Footer Placeholder 4">
            <a:extLst>
              <a:ext uri="{FF2B5EF4-FFF2-40B4-BE49-F238E27FC236}">
                <a16:creationId xmlns:a16="http://schemas.microsoft.com/office/drawing/2014/main" id="{7E93C6B6-3C9F-B118-38D0-4D79D2DA5127}"/>
              </a:ext>
            </a:extLst>
          </p:cNvPr>
          <p:cNvSpPr>
            <a:spLocks noGrp="1"/>
          </p:cNvSpPr>
          <p:nvPr>
            <p:ph type="ftr" sz="quarter" idx="11"/>
          </p:nvPr>
        </p:nvSpPr>
        <p:spPr/>
        <p:txBody>
          <a:body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C48195C5-4709-AA75-8CA3-0C6065FD631D}"/>
              </a:ext>
            </a:extLst>
          </p:cNvPr>
          <p:cNvSpPr>
            <a:spLocks noGrp="1"/>
          </p:cNvSpPr>
          <p:nvPr>
            <p:ph type="sldNum" sz="quarter" idx="12"/>
          </p:nvPr>
        </p:nvSpPr>
        <p:spPr/>
        <p:txBody>
          <a:bodyPr/>
          <a:lstStyle/>
          <a:p>
            <a:fld id="{13E3B7D2-2C23-477A-B7E5-64419E75BE45}" type="slidenum">
              <a:rPr lang="en-US" smtClean="0"/>
              <a:t>11</a:t>
            </a:fld>
            <a:endParaRPr lang="en-US"/>
          </a:p>
        </p:txBody>
      </p:sp>
    </p:spTree>
    <p:extLst>
      <p:ext uri="{BB962C8B-B14F-4D97-AF65-F5344CB8AC3E}">
        <p14:creationId xmlns:p14="http://schemas.microsoft.com/office/powerpoint/2010/main" val="16303861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0DEF9-462D-7A18-F16A-35E94D3D25AF}"/>
              </a:ext>
            </a:extLst>
          </p:cNvPr>
          <p:cNvSpPr>
            <a:spLocks noGrp="1"/>
          </p:cNvSpPr>
          <p:nvPr>
            <p:ph type="title"/>
          </p:nvPr>
        </p:nvSpPr>
        <p:spPr/>
        <p:txBody>
          <a:bodyPr/>
          <a:lstStyle/>
          <a:p>
            <a:r>
              <a:rPr lang="en-US" dirty="0"/>
              <a:t>Recovery plan contents (IACS UR E26)</a:t>
            </a:r>
          </a:p>
        </p:txBody>
      </p:sp>
      <p:sp>
        <p:nvSpPr>
          <p:cNvPr id="3" name="Content Placeholder 2">
            <a:extLst>
              <a:ext uri="{FF2B5EF4-FFF2-40B4-BE49-F238E27FC236}">
                <a16:creationId xmlns:a16="http://schemas.microsoft.com/office/drawing/2014/main" id="{B003ACC1-4067-1328-BEE1-EF9C81E815CD}"/>
              </a:ext>
            </a:extLst>
          </p:cNvPr>
          <p:cNvSpPr>
            <a:spLocks noGrp="1"/>
          </p:cNvSpPr>
          <p:nvPr>
            <p:ph idx="1"/>
          </p:nvPr>
        </p:nvSpPr>
        <p:spPr/>
        <p:txBody>
          <a:bodyPr>
            <a:normAutofit fontScale="92500" lnSpcReduction="10000"/>
          </a:bodyPr>
          <a:lstStyle/>
          <a:p>
            <a:r>
              <a:rPr lang="en-US" dirty="0"/>
              <a:t>Instructions and procedures for restoring the failed system without disrupting the operation from the redundant, independent or local operation. </a:t>
            </a:r>
          </a:p>
          <a:p>
            <a:r>
              <a:rPr lang="en-US" dirty="0"/>
              <a:t>Processes and procedures for the backup and secure storage of information. </a:t>
            </a:r>
          </a:p>
          <a:p>
            <a:r>
              <a:rPr lang="en-US" dirty="0"/>
              <a:t>Complete and up-to-date logical network diagram. </a:t>
            </a:r>
          </a:p>
          <a:p>
            <a:r>
              <a:rPr lang="en-US" dirty="0"/>
              <a:t>The list of personnel responsible for restoring the failed system. </a:t>
            </a:r>
          </a:p>
          <a:p>
            <a:r>
              <a:rPr lang="en-US" dirty="0"/>
              <a:t>Communication procedure and list of personnel to contact for external technical support including system support vendors, network administrators, etc. </a:t>
            </a:r>
          </a:p>
          <a:p>
            <a:r>
              <a:rPr lang="en-US" dirty="0"/>
              <a:t>Current configuration information for all components. </a:t>
            </a:r>
          </a:p>
        </p:txBody>
      </p:sp>
      <p:sp>
        <p:nvSpPr>
          <p:cNvPr id="4" name="Date Placeholder 3">
            <a:extLst>
              <a:ext uri="{FF2B5EF4-FFF2-40B4-BE49-F238E27FC236}">
                <a16:creationId xmlns:a16="http://schemas.microsoft.com/office/drawing/2014/main" id="{37D39C05-298C-F7F9-8895-14BD42D6B247}"/>
              </a:ext>
            </a:extLst>
          </p:cNvPr>
          <p:cNvSpPr>
            <a:spLocks noGrp="1"/>
          </p:cNvSpPr>
          <p:nvPr>
            <p:ph type="dt" sz="half" idx="10"/>
          </p:nvPr>
        </p:nvSpPr>
        <p:spPr/>
        <p:txBody>
          <a:bodyPr/>
          <a:lstStyle/>
          <a:p>
            <a:r>
              <a:rPr lang="en-US"/>
              <a:t>2/6/2026</a:t>
            </a:r>
          </a:p>
        </p:txBody>
      </p:sp>
      <p:sp>
        <p:nvSpPr>
          <p:cNvPr id="5" name="Footer Placeholder 4">
            <a:extLst>
              <a:ext uri="{FF2B5EF4-FFF2-40B4-BE49-F238E27FC236}">
                <a16:creationId xmlns:a16="http://schemas.microsoft.com/office/drawing/2014/main" id="{505D70CB-7F53-3BC9-883A-66F8FABB1C22}"/>
              </a:ext>
            </a:extLst>
          </p:cNvPr>
          <p:cNvSpPr>
            <a:spLocks noGrp="1"/>
          </p:cNvSpPr>
          <p:nvPr>
            <p:ph type="ftr" sz="quarter" idx="11"/>
          </p:nvPr>
        </p:nvSpPr>
        <p:spPr/>
        <p:txBody>
          <a:body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7D588E29-4D20-A262-A1EC-A53DD0FC3C33}"/>
              </a:ext>
            </a:extLst>
          </p:cNvPr>
          <p:cNvSpPr>
            <a:spLocks noGrp="1"/>
          </p:cNvSpPr>
          <p:nvPr>
            <p:ph type="sldNum" sz="quarter" idx="12"/>
          </p:nvPr>
        </p:nvSpPr>
        <p:spPr/>
        <p:txBody>
          <a:bodyPr/>
          <a:lstStyle/>
          <a:p>
            <a:fld id="{13E3B7D2-2C23-477A-B7E5-64419E75BE45}" type="slidenum">
              <a:rPr lang="en-US" smtClean="0"/>
              <a:t>12</a:t>
            </a:fld>
            <a:endParaRPr lang="en-US"/>
          </a:p>
        </p:txBody>
      </p:sp>
    </p:spTree>
    <p:extLst>
      <p:ext uri="{BB962C8B-B14F-4D97-AF65-F5344CB8AC3E}">
        <p14:creationId xmlns:p14="http://schemas.microsoft.com/office/powerpoint/2010/main" val="14590586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1126CA-070C-3920-763D-6414097BD624}"/>
              </a:ext>
            </a:extLst>
          </p:cNvPr>
          <p:cNvSpPr>
            <a:spLocks noGrp="1"/>
          </p:cNvSpPr>
          <p:nvPr>
            <p:ph type="title"/>
          </p:nvPr>
        </p:nvSpPr>
        <p:spPr/>
        <p:txBody>
          <a:bodyPr/>
          <a:lstStyle/>
          <a:p>
            <a:r>
              <a:rPr lang="en-US" dirty="0"/>
              <a:t>Cybersecurity operational impact</a:t>
            </a:r>
          </a:p>
        </p:txBody>
      </p:sp>
      <p:sp>
        <p:nvSpPr>
          <p:cNvPr id="3" name="Content Placeholder 2">
            <a:extLst>
              <a:ext uri="{FF2B5EF4-FFF2-40B4-BE49-F238E27FC236}">
                <a16:creationId xmlns:a16="http://schemas.microsoft.com/office/drawing/2014/main" id="{9019DF1D-7759-FD2E-1191-0DBC0709FAC9}"/>
              </a:ext>
            </a:extLst>
          </p:cNvPr>
          <p:cNvSpPr>
            <a:spLocks noGrp="1"/>
          </p:cNvSpPr>
          <p:nvPr>
            <p:ph idx="1"/>
          </p:nvPr>
        </p:nvSpPr>
        <p:spPr/>
        <p:txBody>
          <a:bodyPr/>
          <a:lstStyle/>
          <a:p>
            <a:r>
              <a:rPr lang="en-US" dirty="0"/>
              <a:t>Cybersecurity is not passive</a:t>
            </a:r>
          </a:p>
          <a:p>
            <a:pPr lvl="1"/>
            <a:r>
              <a:rPr lang="en-US" dirty="0"/>
              <a:t>Crew training is critical</a:t>
            </a:r>
          </a:p>
          <a:p>
            <a:pPr lvl="1"/>
            <a:r>
              <a:rPr lang="en-US" dirty="0"/>
              <a:t>Documentation supporting cybersecurity resilience should be regularly reviewed and updated</a:t>
            </a:r>
          </a:p>
          <a:p>
            <a:pPr lvl="1"/>
            <a:r>
              <a:rPr lang="en-US" dirty="0"/>
              <a:t>Regular exercises should be carried out on detecting, responding, and recovering from cyber incidents</a:t>
            </a:r>
          </a:p>
          <a:p>
            <a:r>
              <a:rPr lang="en-US" dirty="0"/>
              <a:t>Cybersecurity requires an investment in crew time and resources</a:t>
            </a:r>
          </a:p>
          <a:p>
            <a:pPr lvl="1"/>
            <a:r>
              <a:rPr lang="en-US" dirty="0"/>
              <a:t>Payoff is fast recovery in response to a cyber incident</a:t>
            </a:r>
          </a:p>
          <a:p>
            <a:pPr lvl="1"/>
            <a:r>
              <a:rPr lang="en-US" dirty="0"/>
              <a:t>Lost operational time can be very expensive</a:t>
            </a:r>
          </a:p>
        </p:txBody>
      </p:sp>
      <p:sp>
        <p:nvSpPr>
          <p:cNvPr id="4" name="Date Placeholder 3">
            <a:extLst>
              <a:ext uri="{FF2B5EF4-FFF2-40B4-BE49-F238E27FC236}">
                <a16:creationId xmlns:a16="http://schemas.microsoft.com/office/drawing/2014/main" id="{F5637A33-C225-3EAA-364C-D34EA7B4DB1D}"/>
              </a:ext>
            </a:extLst>
          </p:cNvPr>
          <p:cNvSpPr>
            <a:spLocks noGrp="1"/>
          </p:cNvSpPr>
          <p:nvPr>
            <p:ph type="dt" sz="half" idx="10"/>
          </p:nvPr>
        </p:nvSpPr>
        <p:spPr/>
        <p:txBody>
          <a:bodyPr/>
          <a:lstStyle/>
          <a:p>
            <a:r>
              <a:rPr lang="en-US"/>
              <a:t>2/6/2026</a:t>
            </a:r>
          </a:p>
        </p:txBody>
      </p:sp>
      <p:sp>
        <p:nvSpPr>
          <p:cNvPr id="5" name="Footer Placeholder 4">
            <a:extLst>
              <a:ext uri="{FF2B5EF4-FFF2-40B4-BE49-F238E27FC236}">
                <a16:creationId xmlns:a16="http://schemas.microsoft.com/office/drawing/2014/main" id="{9CBCB569-6CF4-4674-4A80-329C875E96BC}"/>
              </a:ext>
            </a:extLst>
          </p:cNvPr>
          <p:cNvSpPr>
            <a:spLocks noGrp="1"/>
          </p:cNvSpPr>
          <p:nvPr>
            <p:ph type="ftr" sz="quarter" idx="11"/>
          </p:nvPr>
        </p:nvSpPr>
        <p:spPr/>
        <p:txBody>
          <a:body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70E8DD83-607F-EEF5-067E-BCB74402D6A4}"/>
              </a:ext>
            </a:extLst>
          </p:cNvPr>
          <p:cNvSpPr>
            <a:spLocks noGrp="1"/>
          </p:cNvSpPr>
          <p:nvPr>
            <p:ph type="sldNum" sz="quarter" idx="12"/>
          </p:nvPr>
        </p:nvSpPr>
        <p:spPr/>
        <p:txBody>
          <a:bodyPr/>
          <a:lstStyle/>
          <a:p>
            <a:fld id="{13E3B7D2-2C23-477A-B7E5-64419E75BE45}" type="slidenum">
              <a:rPr lang="en-US" smtClean="0"/>
              <a:t>13</a:t>
            </a:fld>
            <a:endParaRPr lang="en-US"/>
          </a:p>
        </p:txBody>
      </p:sp>
    </p:spTree>
    <p:extLst>
      <p:ext uri="{BB962C8B-B14F-4D97-AF65-F5344CB8AC3E}">
        <p14:creationId xmlns:p14="http://schemas.microsoft.com/office/powerpoint/2010/main" val="18185502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14E37A-1703-6FB9-2575-109AAB2D8426}"/>
              </a:ext>
            </a:extLst>
          </p:cNvPr>
          <p:cNvSpPr>
            <a:spLocks noGrp="1"/>
          </p:cNvSpPr>
          <p:nvPr>
            <p:ph type="title"/>
          </p:nvPr>
        </p:nvSpPr>
        <p:spPr/>
        <p:txBody>
          <a:bodyPr/>
          <a:lstStyle/>
          <a:p>
            <a:r>
              <a:rPr lang="en-US" dirty="0"/>
              <a:t>Essential Questions</a:t>
            </a:r>
          </a:p>
        </p:txBody>
      </p:sp>
      <p:graphicFrame>
        <p:nvGraphicFramePr>
          <p:cNvPr id="6" name="Content Placeholder 5">
            <a:extLst>
              <a:ext uri="{FF2B5EF4-FFF2-40B4-BE49-F238E27FC236}">
                <a16:creationId xmlns:a16="http://schemas.microsoft.com/office/drawing/2014/main" id="{59DB4A07-2102-4C2B-A526-8C77D69B2590}"/>
              </a:ext>
            </a:extLst>
          </p:cNvPr>
          <p:cNvGraphicFramePr>
            <a:graphicFrameLocks noGrp="1"/>
          </p:cNvGraphicFramePr>
          <p:nvPr>
            <p:ph idx="1"/>
            <p:extLst>
              <p:ext uri="{D42A27DB-BD31-4B8C-83A1-F6EECF244321}">
                <p14:modId xmlns:p14="http://schemas.microsoft.com/office/powerpoint/2010/main" val="3965298945"/>
              </p:ext>
            </p:extLst>
          </p:nvPr>
        </p:nvGraphicFramePr>
        <p:xfrm>
          <a:off x="1280160" y="1690688"/>
          <a:ext cx="10073640" cy="2103120"/>
        </p:xfrm>
        <a:graphic>
          <a:graphicData uri="http://schemas.openxmlformats.org/drawingml/2006/table">
            <a:tbl>
              <a:tblPr/>
              <a:tblGrid>
                <a:gridCol w="7395210">
                  <a:extLst>
                    <a:ext uri="{9D8B030D-6E8A-4147-A177-3AD203B41FA5}">
                      <a16:colId xmlns:a16="http://schemas.microsoft.com/office/drawing/2014/main" val="136993684"/>
                    </a:ext>
                  </a:extLst>
                </a:gridCol>
                <a:gridCol w="2678430">
                  <a:extLst>
                    <a:ext uri="{9D8B030D-6E8A-4147-A177-3AD203B41FA5}">
                      <a16:colId xmlns:a16="http://schemas.microsoft.com/office/drawing/2014/main" val="3524295997"/>
                    </a:ext>
                  </a:extLst>
                </a:gridCol>
              </a:tblGrid>
              <a:tr h="0">
                <a:tc>
                  <a:txBody>
                    <a:bodyPr/>
                    <a:lstStyle/>
                    <a:p>
                      <a:pPr>
                        <a:buNone/>
                      </a:pPr>
                      <a:r>
                        <a:rPr lang="en-US" sz="2000" kern="1200" dirty="0">
                          <a:solidFill>
                            <a:schemeClr val="tx1"/>
                          </a:solidFill>
                          <a:latin typeface="+mn-lt"/>
                          <a:ea typeface="+mn-ea"/>
                          <a:cs typeface="+mn-cs"/>
                        </a:rPr>
                        <a:t>What risk management processes for addressing shipboard machinery control cybersecurity are used?</a:t>
                      </a:r>
                    </a:p>
                  </a:txBody>
                  <a:tcPr anchor="ctr">
                    <a:lnL>
                      <a:noFill/>
                    </a:lnL>
                    <a:lnR>
                      <a:noFill/>
                    </a:lnR>
                    <a:lnT>
                      <a:noFill/>
                    </a:lnT>
                    <a:lnB>
                      <a:noFill/>
                    </a:lnB>
                    <a:noFill/>
                  </a:tcPr>
                </a:tc>
                <a:tc>
                  <a:txBody>
                    <a:bodyPr/>
                    <a:lstStyle/>
                    <a:p>
                      <a:pPr>
                        <a:buNone/>
                      </a:pPr>
                      <a:r>
                        <a:rPr lang="en-US" sz="2000" kern="1200" dirty="0">
                          <a:solidFill>
                            <a:schemeClr val="tx1"/>
                          </a:solidFill>
                          <a:latin typeface="+mn-lt"/>
                          <a:ea typeface="+mn-ea"/>
                          <a:cs typeface="+mn-cs"/>
                        </a:rPr>
                        <a:t>Understand</a:t>
                      </a:r>
                    </a:p>
                  </a:txBody>
                  <a:tcPr anchor="ctr">
                    <a:lnL>
                      <a:noFill/>
                    </a:lnL>
                    <a:lnR>
                      <a:noFill/>
                    </a:lnR>
                    <a:lnT>
                      <a:noFill/>
                    </a:lnT>
                    <a:lnB>
                      <a:noFill/>
                    </a:lnB>
                    <a:noFill/>
                  </a:tcPr>
                </a:tc>
                <a:extLst>
                  <a:ext uri="{0D108BD9-81ED-4DB2-BD59-A6C34878D82A}">
                    <a16:rowId xmlns:a16="http://schemas.microsoft.com/office/drawing/2014/main" val="4027165676"/>
                  </a:ext>
                </a:extLst>
              </a:tr>
              <a:tr h="0">
                <a:tc>
                  <a:txBody>
                    <a:bodyPr/>
                    <a:lstStyle/>
                    <a:p>
                      <a:pPr>
                        <a:buNone/>
                      </a:pPr>
                      <a:r>
                        <a:rPr lang="en-US" sz="2000" kern="1200" dirty="0">
                          <a:solidFill>
                            <a:schemeClr val="tx1"/>
                          </a:solidFill>
                          <a:latin typeface="+mn-lt"/>
                          <a:ea typeface="+mn-ea"/>
                          <a:cs typeface="+mn-cs"/>
                        </a:rPr>
                        <a:t>How can cybersecurity be implemented in a shipboard power system?</a:t>
                      </a:r>
                      <a:endParaRPr lang="en-US" sz="2000" dirty="0"/>
                    </a:p>
                  </a:txBody>
                  <a:tcPr anchor="ctr">
                    <a:lnL>
                      <a:noFill/>
                    </a:lnL>
                    <a:lnR>
                      <a:noFill/>
                    </a:lnR>
                    <a:lnT>
                      <a:noFill/>
                    </a:lnT>
                    <a:lnB>
                      <a:noFill/>
                    </a:lnB>
                    <a:noFill/>
                  </a:tcPr>
                </a:tc>
                <a:tc>
                  <a:txBody>
                    <a:bodyPr/>
                    <a:lstStyle/>
                    <a:p>
                      <a:pPr>
                        <a:buNone/>
                      </a:pPr>
                      <a:r>
                        <a:rPr lang="en-US" sz="2000" dirty="0"/>
                        <a:t>Understand</a:t>
                      </a:r>
                    </a:p>
                  </a:txBody>
                  <a:tcPr anchor="ctr">
                    <a:lnL>
                      <a:noFill/>
                    </a:lnL>
                    <a:lnR>
                      <a:noFill/>
                    </a:lnR>
                    <a:lnT>
                      <a:noFill/>
                    </a:lnT>
                    <a:lnB>
                      <a:noFill/>
                    </a:lnB>
                    <a:noFill/>
                  </a:tcPr>
                </a:tc>
                <a:extLst>
                  <a:ext uri="{0D108BD9-81ED-4DB2-BD59-A6C34878D82A}">
                    <a16:rowId xmlns:a16="http://schemas.microsoft.com/office/drawing/2014/main" val="2066778763"/>
                  </a:ext>
                </a:extLst>
              </a:tr>
              <a:tr h="0">
                <a:tc>
                  <a:txBody>
                    <a:bodyPr/>
                    <a:lstStyle/>
                    <a:p>
                      <a:pPr>
                        <a:buNone/>
                      </a:pPr>
                      <a:r>
                        <a:rPr lang="en-US" sz="2000" kern="1200" dirty="0">
                          <a:solidFill>
                            <a:schemeClr val="tx1"/>
                          </a:solidFill>
                          <a:latin typeface="+mn-lt"/>
                          <a:ea typeface="+mn-ea"/>
                          <a:cs typeface="+mn-cs"/>
                        </a:rPr>
                        <a:t>How can cybersecurity implementations impact the operation of </a:t>
                      </a:r>
                      <a:r>
                        <a:rPr lang="en-US" sz="2000" kern="1200">
                          <a:solidFill>
                            <a:schemeClr val="tx1"/>
                          </a:solidFill>
                          <a:latin typeface="+mn-lt"/>
                          <a:ea typeface="+mn-ea"/>
                          <a:cs typeface="+mn-cs"/>
                        </a:rPr>
                        <a:t>a shipboard power system?</a:t>
                      </a:r>
                      <a:r>
                        <a:rPr lang="en-US" sz="2000" kern="1200" dirty="0">
                          <a:solidFill>
                            <a:schemeClr val="tx1"/>
                          </a:solidFill>
                          <a:latin typeface="+mn-lt"/>
                          <a:ea typeface="+mn-ea"/>
                          <a:cs typeface="+mn-cs"/>
                        </a:rPr>
                        <a:t>	</a:t>
                      </a:r>
                    </a:p>
                  </a:txBody>
                  <a:tcPr anchor="ctr">
                    <a:lnL>
                      <a:noFill/>
                    </a:lnL>
                    <a:lnR>
                      <a:noFill/>
                    </a:lnR>
                    <a:lnT>
                      <a:noFill/>
                    </a:lnT>
                    <a:lnB>
                      <a:noFill/>
                    </a:lnB>
                    <a:noFill/>
                  </a:tcPr>
                </a:tc>
                <a:tc>
                  <a:txBody>
                    <a:bodyPr/>
                    <a:lstStyle/>
                    <a:p>
                      <a:pPr>
                        <a:buNone/>
                      </a:pPr>
                      <a:r>
                        <a:rPr lang="en-US" sz="2000" dirty="0"/>
                        <a:t>Understand</a:t>
                      </a:r>
                    </a:p>
                  </a:txBody>
                  <a:tcPr anchor="ctr">
                    <a:lnL>
                      <a:noFill/>
                    </a:lnL>
                    <a:lnR>
                      <a:noFill/>
                    </a:lnR>
                    <a:lnT>
                      <a:noFill/>
                    </a:lnT>
                    <a:lnB>
                      <a:noFill/>
                    </a:lnB>
                    <a:noFill/>
                  </a:tcPr>
                </a:tc>
                <a:extLst>
                  <a:ext uri="{0D108BD9-81ED-4DB2-BD59-A6C34878D82A}">
                    <a16:rowId xmlns:a16="http://schemas.microsoft.com/office/drawing/2014/main" val="2480842452"/>
                  </a:ext>
                </a:extLst>
              </a:tr>
            </a:tbl>
          </a:graphicData>
        </a:graphic>
      </p:graphicFrame>
      <p:sp>
        <p:nvSpPr>
          <p:cNvPr id="3" name="Slide Number Placeholder 2">
            <a:extLst>
              <a:ext uri="{FF2B5EF4-FFF2-40B4-BE49-F238E27FC236}">
                <a16:creationId xmlns:a16="http://schemas.microsoft.com/office/drawing/2014/main" id="{C52BF393-A538-5620-3A16-5A6CAA075A6D}"/>
              </a:ext>
            </a:extLst>
          </p:cNvPr>
          <p:cNvSpPr>
            <a:spLocks noGrp="1"/>
          </p:cNvSpPr>
          <p:nvPr>
            <p:ph type="sldNum" sz="quarter" idx="12"/>
          </p:nvPr>
        </p:nvSpPr>
        <p:spPr/>
        <p:txBody>
          <a:bodyPr/>
          <a:lstStyle/>
          <a:p>
            <a:fld id="{13E3B7D2-2C23-477A-B7E5-64419E75BE45}" type="slidenum">
              <a:rPr lang="en-US" smtClean="0"/>
              <a:t>2</a:t>
            </a:fld>
            <a:endParaRPr lang="en-US"/>
          </a:p>
        </p:txBody>
      </p:sp>
      <p:sp>
        <p:nvSpPr>
          <p:cNvPr id="5" name="Footer Placeholder 4">
            <a:extLst>
              <a:ext uri="{FF2B5EF4-FFF2-40B4-BE49-F238E27FC236}">
                <a16:creationId xmlns:a16="http://schemas.microsoft.com/office/drawing/2014/main" id="{2187911A-2B07-5A3B-E5D2-AB7AF0E4D199}"/>
              </a:ext>
            </a:extLst>
          </p:cNvPr>
          <p:cNvSpPr>
            <a:spLocks noGrp="1"/>
          </p:cNvSpPr>
          <p:nvPr>
            <p:ph type="ftr" sz="quarter" idx="11"/>
          </p:nvPr>
        </p:nvSpPr>
        <p:spPr/>
        <p:txBody>
          <a:bodyPr/>
          <a:lstStyle/>
          <a:p>
            <a:r>
              <a:rPr lang="en-US" dirty="0"/>
              <a:t>© 2026 by Norbert Doerry                                                                                  This work is licensed via: CC BY 4.0</a:t>
            </a:r>
          </a:p>
        </p:txBody>
      </p:sp>
      <p:sp>
        <p:nvSpPr>
          <p:cNvPr id="7" name="Date Placeholder 6">
            <a:extLst>
              <a:ext uri="{FF2B5EF4-FFF2-40B4-BE49-F238E27FC236}">
                <a16:creationId xmlns:a16="http://schemas.microsoft.com/office/drawing/2014/main" id="{142EC987-552B-0FFD-E1AD-4D23888FAAFC}"/>
              </a:ext>
            </a:extLst>
          </p:cNvPr>
          <p:cNvSpPr>
            <a:spLocks noGrp="1"/>
          </p:cNvSpPr>
          <p:nvPr>
            <p:ph type="dt" sz="half" idx="10"/>
          </p:nvPr>
        </p:nvSpPr>
        <p:spPr/>
        <p:txBody>
          <a:bodyPr/>
          <a:lstStyle/>
          <a:p>
            <a:r>
              <a:rPr lang="en-US"/>
              <a:t>2/6/2026</a:t>
            </a:r>
            <a:endParaRPr lang="en-US" dirty="0"/>
          </a:p>
        </p:txBody>
      </p:sp>
    </p:spTree>
    <p:extLst>
      <p:ext uri="{BB962C8B-B14F-4D97-AF65-F5344CB8AC3E}">
        <p14:creationId xmlns:p14="http://schemas.microsoft.com/office/powerpoint/2010/main" val="28290076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B6DEF0-76D0-8093-D6EC-9425A89E2288}"/>
              </a:ext>
            </a:extLst>
          </p:cNvPr>
          <p:cNvSpPr>
            <a:spLocks noGrp="1"/>
          </p:cNvSpPr>
          <p:nvPr>
            <p:ph type="title"/>
          </p:nvPr>
        </p:nvSpPr>
        <p:spPr/>
        <p:txBody>
          <a:bodyPr/>
          <a:lstStyle/>
          <a:p>
            <a:r>
              <a:rPr lang="en-US" dirty="0"/>
              <a:t>Cybersecurity - threats</a:t>
            </a:r>
          </a:p>
        </p:txBody>
      </p:sp>
      <p:sp>
        <p:nvSpPr>
          <p:cNvPr id="3" name="Content Placeholder 2">
            <a:extLst>
              <a:ext uri="{FF2B5EF4-FFF2-40B4-BE49-F238E27FC236}">
                <a16:creationId xmlns:a16="http://schemas.microsoft.com/office/drawing/2014/main" id="{64247DF1-CE43-B3A9-E361-1FA573BC60EC}"/>
              </a:ext>
            </a:extLst>
          </p:cNvPr>
          <p:cNvSpPr>
            <a:spLocks noGrp="1"/>
          </p:cNvSpPr>
          <p:nvPr>
            <p:ph idx="1"/>
          </p:nvPr>
        </p:nvSpPr>
        <p:spPr>
          <a:xfrm>
            <a:off x="838200" y="1690688"/>
            <a:ext cx="10515600" cy="4665662"/>
          </a:xfrm>
        </p:spPr>
        <p:txBody>
          <a:bodyPr>
            <a:normAutofit/>
          </a:bodyPr>
          <a:lstStyle/>
          <a:p>
            <a:r>
              <a:rPr lang="en-US" dirty="0"/>
              <a:t>Onboard ship</a:t>
            </a:r>
          </a:p>
          <a:p>
            <a:pPr lvl="1"/>
            <a:r>
              <a:rPr lang="en-US" dirty="0"/>
              <a:t>Introduced during manufacturing at OEM</a:t>
            </a:r>
          </a:p>
          <a:p>
            <a:pPr lvl="1"/>
            <a:r>
              <a:rPr lang="en-US" dirty="0"/>
              <a:t>Prior to installation onboard ship</a:t>
            </a:r>
          </a:p>
          <a:p>
            <a:pPr lvl="1"/>
            <a:r>
              <a:rPr lang="en-US" dirty="0"/>
              <a:t>Malicious actors onboard ship</a:t>
            </a:r>
          </a:p>
          <a:p>
            <a:pPr lvl="2"/>
            <a:r>
              <a:rPr lang="en-US" dirty="0"/>
              <a:t>Ship’s crews</a:t>
            </a:r>
          </a:p>
          <a:p>
            <a:pPr lvl="2"/>
            <a:r>
              <a:rPr lang="en-US" dirty="0"/>
              <a:t>Maintenance personnel</a:t>
            </a:r>
          </a:p>
          <a:p>
            <a:pPr lvl="2"/>
            <a:r>
              <a:rPr lang="en-US" dirty="0"/>
              <a:t>Visitors</a:t>
            </a:r>
          </a:p>
          <a:p>
            <a:pPr lvl="2"/>
            <a:r>
              <a:rPr lang="en-US" dirty="0"/>
              <a:t>Other</a:t>
            </a:r>
          </a:p>
          <a:p>
            <a:pPr lvl="1"/>
            <a:r>
              <a:rPr lang="en-US" dirty="0"/>
              <a:t>Inadvertent actors – usually careless members of ship’s crew.</a:t>
            </a:r>
          </a:p>
          <a:p>
            <a:r>
              <a:rPr lang="en-US" dirty="0"/>
              <a:t>Off the ship</a:t>
            </a:r>
          </a:p>
          <a:p>
            <a:pPr lvl="1"/>
            <a:r>
              <a:rPr lang="en-US" dirty="0"/>
              <a:t>Cyberattacks</a:t>
            </a:r>
          </a:p>
        </p:txBody>
      </p:sp>
      <p:sp>
        <p:nvSpPr>
          <p:cNvPr id="4" name="Date Placeholder 3">
            <a:extLst>
              <a:ext uri="{FF2B5EF4-FFF2-40B4-BE49-F238E27FC236}">
                <a16:creationId xmlns:a16="http://schemas.microsoft.com/office/drawing/2014/main" id="{8CE59C1E-934C-D4CD-1CC9-CE453C44500D}"/>
              </a:ext>
            </a:extLst>
          </p:cNvPr>
          <p:cNvSpPr>
            <a:spLocks noGrp="1"/>
          </p:cNvSpPr>
          <p:nvPr>
            <p:ph type="dt" sz="half" idx="10"/>
          </p:nvPr>
        </p:nvSpPr>
        <p:spPr/>
        <p:txBody>
          <a:bodyPr/>
          <a:lstStyle/>
          <a:p>
            <a:r>
              <a:rPr lang="en-US"/>
              <a:t>2/6/2026</a:t>
            </a:r>
          </a:p>
        </p:txBody>
      </p:sp>
      <p:sp>
        <p:nvSpPr>
          <p:cNvPr id="5" name="Footer Placeholder 4">
            <a:extLst>
              <a:ext uri="{FF2B5EF4-FFF2-40B4-BE49-F238E27FC236}">
                <a16:creationId xmlns:a16="http://schemas.microsoft.com/office/drawing/2014/main" id="{66A54030-06DD-D7F4-71A3-FBE7C2B1A945}"/>
              </a:ext>
            </a:extLst>
          </p:cNvPr>
          <p:cNvSpPr>
            <a:spLocks noGrp="1"/>
          </p:cNvSpPr>
          <p:nvPr>
            <p:ph type="ftr" sz="quarter" idx="11"/>
          </p:nvPr>
        </p:nvSpPr>
        <p:spPr/>
        <p:txBody>
          <a:body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628AB081-98C9-9365-B6DF-7A44458CB002}"/>
              </a:ext>
            </a:extLst>
          </p:cNvPr>
          <p:cNvSpPr>
            <a:spLocks noGrp="1"/>
          </p:cNvSpPr>
          <p:nvPr>
            <p:ph type="sldNum" sz="quarter" idx="12"/>
          </p:nvPr>
        </p:nvSpPr>
        <p:spPr/>
        <p:txBody>
          <a:bodyPr/>
          <a:lstStyle/>
          <a:p>
            <a:fld id="{13E3B7D2-2C23-477A-B7E5-64419E75BE45}" type="slidenum">
              <a:rPr lang="en-US" smtClean="0"/>
              <a:t>3</a:t>
            </a:fld>
            <a:endParaRPr lang="en-US"/>
          </a:p>
        </p:txBody>
      </p:sp>
    </p:spTree>
    <p:extLst>
      <p:ext uri="{BB962C8B-B14F-4D97-AF65-F5344CB8AC3E}">
        <p14:creationId xmlns:p14="http://schemas.microsoft.com/office/powerpoint/2010/main" val="29412416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BE4D56-EAD9-13A8-C1EB-A56FF44D47C2}"/>
              </a:ext>
            </a:extLst>
          </p:cNvPr>
          <p:cNvSpPr>
            <a:spLocks noGrp="1"/>
          </p:cNvSpPr>
          <p:nvPr>
            <p:ph type="title"/>
          </p:nvPr>
        </p:nvSpPr>
        <p:spPr/>
        <p:txBody>
          <a:bodyPr/>
          <a:lstStyle/>
          <a:p>
            <a:r>
              <a:rPr lang="en-US" dirty="0"/>
              <a:t>Cybersecurity risk management</a:t>
            </a:r>
          </a:p>
        </p:txBody>
      </p:sp>
      <p:sp>
        <p:nvSpPr>
          <p:cNvPr id="3" name="Content Placeholder 2">
            <a:extLst>
              <a:ext uri="{FF2B5EF4-FFF2-40B4-BE49-F238E27FC236}">
                <a16:creationId xmlns:a16="http://schemas.microsoft.com/office/drawing/2014/main" id="{93595E35-AFAA-D42F-4410-1FC283745FDD}"/>
              </a:ext>
            </a:extLst>
          </p:cNvPr>
          <p:cNvSpPr>
            <a:spLocks noGrp="1"/>
          </p:cNvSpPr>
          <p:nvPr>
            <p:ph idx="1"/>
          </p:nvPr>
        </p:nvSpPr>
        <p:spPr/>
        <p:txBody>
          <a:bodyPr>
            <a:normAutofit lnSpcReduction="10000"/>
          </a:bodyPr>
          <a:lstStyle/>
          <a:p>
            <a:r>
              <a:rPr lang="en-US" dirty="0"/>
              <a:t>Risk Management</a:t>
            </a:r>
          </a:p>
          <a:p>
            <a:pPr lvl="1"/>
            <a:r>
              <a:rPr lang="en-US" dirty="0"/>
              <a:t>Identify possible negative outcomes</a:t>
            </a:r>
          </a:p>
          <a:p>
            <a:pPr lvl="1"/>
            <a:r>
              <a:rPr lang="en-US" dirty="0"/>
              <a:t>Tracing possible negative outcomes to causes</a:t>
            </a:r>
          </a:p>
          <a:p>
            <a:pPr lvl="1"/>
            <a:r>
              <a:rPr lang="en-US" dirty="0"/>
              <a:t>Assessing the likelihood and impact of the possible negative outcomes</a:t>
            </a:r>
          </a:p>
          <a:p>
            <a:pPr lvl="1"/>
            <a:r>
              <a:rPr lang="en-US" dirty="0"/>
              <a:t>Assigning a level of risk to the possible negative outcomes</a:t>
            </a:r>
          </a:p>
          <a:p>
            <a:pPr lvl="1"/>
            <a:r>
              <a:rPr lang="en-US" dirty="0"/>
              <a:t>If level of risk is assessed high enough, develop and implement risk mitigation plans</a:t>
            </a:r>
          </a:p>
          <a:p>
            <a:r>
              <a:rPr lang="en-US" dirty="0"/>
              <a:t>Cybersecurity Resilience</a:t>
            </a:r>
          </a:p>
          <a:p>
            <a:pPr lvl="1"/>
            <a:r>
              <a:rPr lang="en-US" dirty="0"/>
              <a:t>Framework for implementing cybersecurity risk management</a:t>
            </a:r>
          </a:p>
          <a:p>
            <a:pPr lvl="1"/>
            <a:r>
              <a:rPr lang="en-US" dirty="0"/>
              <a:t>Procurement of applicable onboard systems and equipment should include requirements for cybersecurity resilience</a:t>
            </a:r>
          </a:p>
        </p:txBody>
      </p:sp>
      <p:sp>
        <p:nvSpPr>
          <p:cNvPr id="4" name="Date Placeholder 3">
            <a:extLst>
              <a:ext uri="{FF2B5EF4-FFF2-40B4-BE49-F238E27FC236}">
                <a16:creationId xmlns:a16="http://schemas.microsoft.com/office/drawing/2014/main" id="{587D1574-7AA4-3831-A579-B87306CA1771}"/>
              </a:ext>
            </a:extLst>
          </p:cNvPr>
          <p:cNvSpPr>
            <a:spLocks noGrp="1"/>
          </p:cNvSpPr>
          <p:nvPr>
            <p:ph type="dt" sz="half" idx="10"/>
          </p:nvPr>
        </p:nvSpPr>
        <p:spPr/>
        <p:txBody>
          <a:bodyPr/>
          <a:lstStyle/>
          <a:p>
            <a:r>
              <a:rPr lang="en-US"/>
              <a:t>2/6/2026</a:t>
            </a:r>
          </a:p>
        </p:txBody>
      </p:sp>
      <p:sp>
        <p:nvSpPr>
          <p:cNvPr id="5" name="Footer Placeholder 4">
            <a:extLst>
              <a:ext uri="{FF2B5EF4-FFF2-40B4-BE49-F238E27FC236}">
                <a16:creationId xmlns:a16="http://schemas.microsoft.com/office/drawing/2014/main" id="{C34664CA-2761-27B8-452F-6658C6DDE43E}"/>
              </a:ext>
            </a:extLst>
          </p:cNvPr>
          <p:cNvSpPr>
            <a:spLocks noGrp="1"/>
          </p:cNvSpPr>
          <p:nvPr>
            <p:ph type="ftr" sz="quarter" idx="11"/>
          </p:nvPr>
        </p:nvSpPr>
        <p:spPr/>
        <p:txBody>
          <a:body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990A8288-5161-5FEC-A1AD-ACE5DDEA5032}"/>
              </a:ext>
            </a:extLst>
          </p:cNvPr>
          <p:cNvSpPr>
            <a:spLocks noGrp="1"/>
          </p:cNvSpPr>
          <p:nvPr>
            <p:ph type="sldNum" sz="quarter" idx="12"/>
          </p:nvPr>
        </p:nvSpPr>
        <p:spPr/>
        <p:txBody>
          <a:bodyPr/>
          <a:lstStyle/>
          <a:p>
            <a:fld id="{13E3B7D2-2C23-477A-B7E5-64419E75BE45}" type="slidenum">
              <a:rPr lang="en-US" smtClean="0"/>
              <a:t>4</a:t>
            </a:fld>
            <a:endParaRPr lang="en-US"/>
          </a:p>
        </p:txBody>
      </p:sp>
    </p:spTree>
    <p:extLst>
      <p:ext uri="{BB962C8B-B14F-4D97-AF65-F5344CB8AC3E}">
        <p14:creationId xmlns:p14="http://schemas.microsoft.com/office/powerpoint/2010/main" val="19694074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2C8E3-A5CC-3D6A-7864-D8B878CC6C97}"/>
              </a:ext>
            </a:extLst>
          </p:cNvPr>
          <p:cNvSpPr>
            <a:spLocks noGrp="1"/>
          </p:cNvSpPr>
          <p:nvPr>
            <p:ph type="title"/>
          </p:nvPr>
        </p:nvSpPr>
        <p:spPr/>
        <p:txBody>
          <a:bodyPr/>
          <a:lstStyle/>
          <a:p>
            <a:r>
              <a:rPr lang="en-US" dirty="0"/>
              <a:t>Elements of cybersecurity resilience</a:t>
            </a:r>
          </a:p>
        </p:txBody>
      </p:sp>
      <p:sp>
        <p:nvSpPr>
          <p:cNvPr id="3" name="Content Placeholder 2">
            <a:extLst>
              <a:ext uri="{FF2B5EF4-FFF2-40B4-BE49-F238E27FC236}">
                <a16:creationId xmlns:a16="http://schemas.microsoft.com/office/drawing/2014/main" id="{B61E311B-332E-6160-B3D0-2CEEF6A36305}"/>
              </a:ext>
            </a:extLst>
          </p:cNvPr>
          <p:cNvSpPr>
            <a:spLocks noGrp="1"/>
          </p:cNvSpPr>
          <p:nvPr>
            <p:ph idx="1"/>
          </p:nvPr>
        </p:nvSpPr>
        <p:spPr>
          <a:xfrm>
            <a:off x="838200" y="1825625"/>
            <a:ext cx="2556510" cy="4351338"/>
          </a:xfrm>
        </p:spPr>
        <p:txBody>
          <a:bodyPr/>
          <a:lstStyle/>
          <a:p>
            <a:r>
              <a:rPr lang="en-US" dirty="0"/>
              <a:t>Identify</a:t>
            </a:r>
          </a:p>
          <a:p>
            <a:r>
              <a:rPr lang="en-US" dirty="0"/>
              <a:t>Protect</a:t>
            </a:r>
          </a:p>
          <a:p>
            <a:r>
              <a:rPr lang="en-US" dirty="0"/>
              <a:t>Detect</a:t>
            </a:r>
          </a:p>
          <a:p>
            <a:r>
              <a:rPr lang="en-US" dirty="0"/>
              <a:t>Respond</a:t>
            </a:r>
          </a:p>
          <a:p>
            <a:r>
              <a:rPr lang="en-US" dirty="0"/>
              <a:t>Recover</a:t>
            </a:r>
          </a:p>
          <a:p>
            <a:r>
              <a:rPr lang="en-US" dirty="0"/>
              <a:t>Govern</a:t>
            </a:r>
          </a:p>
        </p:txBody>
      </p:sp>
      <p:sp>
        <p:nvSpPr>
          <p:cNvPr id="4" name="Date Placeholder 3">
            <a:extLst>
              <a:ext uri="{FF2B5EF4-FFF2-40B4-BE49-F238E27FC236}">
                <a16:creationId xmlns:a16="http://schemas.microsoft.com/office/drawing/2014/main" id="{5965679F-8990-A2E8-6A0F-61DEA1B2BC11}"/>
              </a:ext>
            </a:extLst>
          </p:cNvPr>
          <p:cNvSpPr>
            <a:spLocks noGrp="1"/>
          </p:cNvSpPr>
          <p:nvPr>
            <p:ph type="dt" sz="half" idx="10"/>
          </p:nvPr>
        </p:nvSpPr>
        <p:spPr/>
        <p:txBody>
          <a:bodyPr/>
          <a:lstStyle/>
          <a:p>
            <a:r>
              <a:rPr lang="en-US"/>
              <a:t>2/6/2026</a:t>
            </a:r>
          </a:p>
        </p:txBody>
      </p:sp>
      <p:sp>
        <p:nvSpPr>
          <p:cNvPr id="5" name="Footer Placeholder 4">
            <a:extLst>
              <a:ext uri="{FF2B5EF4-FFF2-40B4-BE49-F238E27FC236}">
                <a16:creationId xmlns:a16="http://schemas.microsoft.com/office/drawing/2014/main" id="{82D164BC-ED31-96AE-7A37-147121AC6CC3}"/>
              </a:ext>
            </a:extLst>
          </p:cNvPr>
          <p:cNvSpPr>
            <a:spLocks noGrp="1"/>
          </p:cNvSpPr>
          <p:nvPr>
            <p:ph type="ftr" sz="quarter" idx="11"/>
          </p:nvPr>
        </p:nvSpPr>
        <p:spPr/>
        <p:txBody>
          <a:body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1A9D98D9-2BA9-45EC-657E-3699F20B508F}"/>
              </a:ext>
            </a:extLst>
          </p:cNvPr>
          <p:cNvSpPr>
            <a:spLocks noGrp="1"/>
          </p:cNvSpPr>
          <p:nvPr>
            <p:ph type="sldNum" sz="quarter" idx="12"/>
          </p:nvPr>
        </p:nvSpPr>
        <p:spPr/>
        <p:txBody>
          <a:bodyPr/>
          <a:lstStyle/>
          <a:p>
            <a:fld id="{13E3B7D2-2C23-477A-B7E5-64419E75BE45}" type="slidenum">
              <a:rPr lang="en-US" smtClean="0"/>
              <a:t>5</a:t>
            </a:fld>
            <a:endParaRPr lang="en-US"/>
          </a:p>
        </p:txBody>
      </p:sp>
      <p:sp>
        <p:nvSpPr>
          <p:cNvPr id="7" name="Right Brace 6">
            <a:extLst>
              <a:ext uri="{FF2B5EF4-FFF2-40B4-BE49-F238E27FC236}">
                <a16:creationId xmlns:a16="http://schemas.microsoft.com/office/drawing/2014/main" id="{C45CCE36-79A3-2E15-2903-425B89A963B6}"/>
              </a:ext>
            </a:extLst>
          </p:cNvPr>
          <p:cNvSpPr/>
          <p:nvPr/>
        </p:nvSpPr>
        <p:spPr>
          <a:xfrm>
            <a:off x="3394710" y="1931670"/>
            <a:ext cx="480060" cy="2240280"/>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 name="TextBox 8">
            <a:extLst>
              <a:ext uri="{FF2B5EF4-FFF2-40B4-BE49-F238E27FC236}">
                <a16:creationId xmlns:a16="http://schemas.microsoft.com/office/drawing/2014/main" id="{9C63BDAC-3395-C5D1-DE77-CB3E0A7B1BBE}"/>
              </a:ext>
            </a:extLst>
          </p:cNvPr>
          <p:cNvSpPr txBox="1"/>
          <p:nvPr/>
        </p:nvSpPr>
        <p:spPr>
          <a:xfrm>
            <a:off x="4038600" y="2728644"/>
            <a:ext cx="1430392" cy="646331"/>
          </a:xfrm>
          <a:prstGeom prst="rect">
            <a:avLst/>
          </a:prstGeom>
          <a:noFill/>
        </p:spPr>
        <p:txBody>
          <a:bodyPr wrap="none" rtlCol="0">
            <a:spAutoFit/>
          </a:bodyPr>
          <a:lstStyle/>
          <a:p>
            <a:r>
              <a:rPr lang="en-US" dirty="0"/>
              <a:t>ABS</a:t>
            </a:r>
          </a:p>
          <a:p>
            <a:r>
              <a:rPr lang="en-US" dirty="0"/>
              <a:t>IACS UR E26</a:t>
            </a:r>
          </a:p>
        </p:txBody>
      </p:sp>
      <p:sp>
        <p:nvSpPr>
          <p:cNvPr id="10" name="Right Brace 9">
            <a:extLst>
              <a:ext uri="{FF2B5EF4-FFF2-40B4-BE49-F238E27FC236}">
                <a16:creationId xmlns:a16="http://schemas.microsoft.com/office/drawing/2014/main" id="{E75B6D18-080A-4ADA-A691-47C7C07179B1}"/>
              </a:ext>
            </a:extLst>
          </p:cNvPr>
          <p:cNvSpPr/>
          <p:nvPr/>
        </p:nvSpPr>
        <p:spPr>
          <a:xfrm>
            <a:off x="5468992" y="1931669"/>
            <a:ext cx="480060" cy="2740393"/>
          </a:xfrm>
          <a:prstGeom prst="rightBrace">
            <a:avLst>
              <a:gd name="adj1" fmla="val 8333"/>
              <a:gd name="adj2" fmla="val 47449"/>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1" name="TextBox 10">
            <a:extLst>
              <a:ext uri="{FF2B5EF4-FFF2-40B4-BE49-F238E27FC236}">
                <a16:creationId xmlns:a16="http://schemas.microsoft.com/office/drawing/2014/main" id="{B60C619C-DD17-502F-22D1-5E9CD9B2770F}"/>
              </a:ext>
            </a:extLst>
          </p:cNvPr>
          <p:cNvSpPr txBox="1"/>
          <p:nvPr/>
        </p:nvSpPr>
        <p:spPr>
          <a:xfrm>
            <a:off x="6107430" y="2783050"/>
            <a:ext cx="1656031" cy="923330"/>
          </a:xfrm>
          <a:prstGeom prst="rect">
            <a:avLst/>
          </a:prstGeom>
          <a:noFill/>
        </p:spPr>
        <p:txBody>
          <a:bodyPr wrap="none" rtlCol="0">
            <a:spAutoFit/>
          </a:bodyPr>
          <a:lstStyle>
            <a:defPPr>
              <a:defRPr lang="en-US"/>
            </a:defPPr>
            <a:lvl1pPr>
              <a:defRPr/>
            </a:lvl1pPr>
          </a:lstStyle>
          <a:p>
            <a:r>
              <a:rPr lang="en-US" dirty="0"/>
              <a:t>NIST</a:t>
            </a:r>
          </a:p>
          <a:p>
            <a:r>
              <a:rPr lang="en-US" dirty="0"/>
              <a:t>Cybersecurity</a:t>
            </a:r>
          </a:p>
          <a:p>
            <a:r>
              <a:rPr lang="en-US" dirty="0"/>
              <a:t>Framework 2.0</a:t>
            </a:r>
          </a:p>
        </p:txBody>
      </p:sp>
    </p:spTree>
    <p:extLst>
      <p:ext uri="{BB962C8B-B14F-4D97-AF65-F5344CB8AC3E}">
        <p14:creationId xmlns:p14="http://schemas.microsoft.com/office/powerpoint/2010/main" val="25852706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8E9649-D510-73D6-8883-D5B33175F08A}"/>
              </a:ext>
            </a:extLst>
          </p:cNvPr>
          <p:cNvSpPr>
            <a:spLocks noGrp="1"/>
          </p:cNvSpPr>
          <p:nvPr>
            <p:ph type="title"/>
          </p:nvPr>
        </p:nvSpPr>
        <p:spPr/>
        <p:txBody>
          <a:bodyPr/>
          <a:lstStyle/>
          <a:p>
            <a:r>
              <a:rPr lang="en-US" dirty="0"/>
              <a:t>Identify</a:t>
            </a:r>
          </a:p>
        </p:txBody>
      </p:sp>
      <p:sp>
        <p:nvSpPr>
          <p:cNvPr id="3" name="Content Placeholder 2">
            <a:extLst>
              <a:ext uri="{FF2B5EF4-FFF2-40B4-BE49-F238E27FC236}">
                <a16:creationId xmlns:a16="http://schemas.microsoft.com/office/drawing/2014/main" id="{8F04A75B-8357-B16B-9CB6-571FEC4BFE81}"/>
              </a:ext>
            </a:extLst>
          </p:cNvPr>
          <p:cNvSpPr>
            <a:spLocks noGrp="1"/>
          </p:cNvSpPr>
          <p:nvPr>
            <p:ph idx="1"/>
          </p:nvPr>
        </p:nvSpPr>
        <p:spPr/>
        <p:txBody>
          <a:bodyPr/>
          <a:lstStyle/>
          <a:p>
            <a:r>
              <a:rPr lang="en-US" dirty="0"/>
              <a:t>Configuration management of computer-based systems</a:t>
            </a:r>
          </a:p>
          <a:p>
            <a:pPr lvl="1"/>
            <a:r>
              <a:rPr lang="en-US" dirty="0"/>
              <a:t>Regularly inventory hardware and software</a:t>
            </a:r>
          </a:p>
          <a:p>
            <a:pPr lvl="1"/>
            <a:r>
              <a:rPr lang="en-US" dirty="0"/>
              <a:t>Ensure other elements are applied to all computer-based systems</a:t>
            </a:r>
          </a:p>
          <a:p>
            <a:r>
              <a:rPr lang="en-US" dirty="0"/>
              <a:t>Periodic review of documentation describing roles and responsibilities of personnel in the management, operation, and governance of computer-based systems</a:t>
            </a:r>
          </a:p>
          <a:p>
            <a:pPr lvl="1"/>
            <a:r>
              <a:rPr lang="en-US" dirty="0"/>
              <a:t>Ensure documentation is up to date and configuration managed</a:t>
            </a:r>
          </a:p>
          <a:p>
            <a:pPr lvl="1"/>
            <a:r>
              <a:rPr lang="en-US" dirty="0"/>
              <a:t>Ensure personnel are aware of their roles and responsibilities</a:t>
            </a:r>
          </a:p>
        </p:txBody>
      </p:sp>
      <p:sp>
        <p:nvSpPr>
          <p:cNvPr id="4" name="Date Placeholder 3">
            <a:extLst>
              <a:ext uri="{FF2B5EF4-FFF2-40B4-BE49-F238E27FC236}">
                <a16:creationId xmlns:a16="http://schemas.microsoft.com/office/drawing/2014/main" id="{F260AF49-BC1C-A6A4-C46A-137FDE662800}"/>
              </a:ext>
            </a:extLst>
          </p:cNvPr>
          <p:cNvSpPr>
            <a:spLocks noGrp="1"/>
          </p:cNvSpPr>
          <p:nvPr>
            <p:ph type="dt" sz="half" idx="10"/>
          </p:nvPr>
        </p:nvSpPr>
        <p:spPr/>
        <p:txBody>
          <a:bodyPr/>
          <a:lstStyle/>
          <a:p>
            <a:r>
              <a:rPr lang="en-US"/>
              <a:t>2/6/2026</a:t>
            </a:r>
          </a:p>
        </p:txBody>
      </p:sp>
      <p:sp>
        <p:nvSpPr>
          <p:cNvPr id="5" name="Footer Placeholder 4">
            <a:extLst>
              <a:ext uri="{FF2B5EF4-FFF2-40B4-BE49-F238E27FC236}">
                <a16:creationId xmlns:a16="http://schemas.microsoft.com/office/drawing/2014/main" id="{C1EC1F43-329D-E194-A32D-9427A8E407B7}"/>
              </a:ext>
            </a:extLst>
          </p:cNvPr>
          <p:cNvSpPr>
            <a:spLocks noGrp="1"/>
          </p:cNvSpPr>
          <p:nvPr>
            <p:ph type="ftr" sz="quarter" idx="11"/>
          </p:nvPr>
        </p:nvSpPr>
        <p:spPr/>
        <p:txBody>
          <a:body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1E249C69-CFDC-7C11-CDA5-6203C5798AE5}"/>
              </a:ext>
            </a:extLst>
          </p:cNvPr>
          <p:cNvSpPr>
            <a:spLocks noGrp="1"/>
          </p:cNvSpPr>
          <p:nvPr>
            <p:ph type="sldNum" sz="quarter" idx="12"/>
          </p:nvPr>
        </p:nvSpPr>
        <p:spPr/>
        <p:txBody>
          <a:bodyPr/>
          <a:lstStyle/>
          <a:p>
            <a:fld id="{13E3B7D2-2C23-477A-B7E5-64419E75BE45}" type="slidenum">
              <a:rPr lang="en-US" smtClean="0"/>
              <a:t>6</a:t>
            </a:fld>
            <a:endParaRPr lang="en-US"/>
          </a:p>
        </p:txBody>
      </p:sp>
    </p:spTree>
    <p:extLst>
      <p:ext uri="{BB962C8B-B14F-4D97-AF65-F5344CB8AC3E}">
        <p14:creationId xmlns:p14="http://schemas.microsoft.com/office/powerpoint/2010/main" val="2409938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8BF6D1-9769-AD34-AFC6-F207C7EC2973}"/>
              </a:ext>
            </a:extLst>
          </p:cNvPr>
          <p:cNvSpPr>
            <a:spLocks noGrp="1"/>
          </p:cNvSpPr>
          <p:nvPr>
            <p:ph type="title"/>
          </p:nvPr>
        </p:nvSpPr>
        <p:spPr/>
        <p:txBody>
          <a:bodyPr/>
          <a:lstStyle/>
          <a:p>
            <a:r>
              <a:rPr lang="en-US" dirty="0"/>
              <a:t>Protect</a:t>
            </a:r>
          </a:p>
        </p:txBody>
      </p:sp>
      <p:sp>
        <p:nvSpPr>
          <p:cNvPr id="3" name="Content Placeholder 2">
            <a:extLst>
              <a:ext uri="{FF2B5EF4-FFF2-40B4-BE49-F238E27FC236}">
                <a16:creationId xmlns:a16="http://schemas.microsoft.com/office/drawing/2014/main" id="{CB92AFA4-18D5-D835-64E9-A2AB4B5B5208}"/>
              </a:ext>
            </a:extLst>
          </p:cNvPr>
          <p:cNvSpPr>
            <a:spLocks noGrp="1"/>
          </p:cNvSpPr>
          <p:nvPr>
            <p:ph idx="1"/>
          </p:nvPr>
        </p:nvSpPr>
        <p:spPr/>
        <p:txBody>
          <a:bodyPr>
            <a:normAutofit fontScale="92500" lnSpcReduction="20000"/>
          </a:bodyPr>
          <a:lstStyle/>
          <a:p>
            <a:r>
              <a:rPr lang="en-US" dirty="0"/>
              <a:t>Implement safeguards to limit or contain the impact of a cybersecurity incident</a:t>
            </a:r>
          </a:p>
          <a:p>
            <a:r>
              <a:rPr lang="en-US" dirty="0"/>
              <a:t>Group computer-based systems into security zones</a:t>
            </a:r>
          </a:p>
          <a:p>
            <a:pPr lvl="1"/>
            <a:r>
              <a:rPr lang="en-US" dirty="0"/>
              <a:t>Stand-alone or connected to other security zones or networks through controlled data communication</a:t>
            </a:r>
          </a:p>
          <a:p>
            <a:pPr lvl="1"/>
            <a:r>
              <a:rPr lang="en-US" dirty="0"/>
              <a:t>Security zones should align with ship’s zone boundaries where possible</a:t>
            </a:r>
          </a:p>
          <a:p>
            <a:pPr lvl="1"/>
            <a:r>
              <a:rPr lang="en-US" dirty="0"/>
              <a:t>Controlled data communication implemented via …</a:t>
            </a:r>
          </a:p>
          <a:p>
            <a:pPr lvl="2"/>
            <a:r>
              <a:rPr lang="en-US" dirty="0"/>
              <a:t>Firewalls</a:t>
            </a:r>
          </a:p>
          <a:p>
            <a:pPr lvl="2"/>
            <a:r>
              <a:rPr lang="en-US" dirty="0"/>
              <a:t>Routers</a:t>
            </a:r>
          </a:p>
          <a:p>
            <a:pPr lvl="2"/>
            <a:r>
              <a:rPr lang="en-US" dirty="0"/>
              <a:t>One-way data flow techniques</a:t>
            </a:r>
          </a:p>
          <a:p>
            <a:r>
              <a:rPr lang="en-US" dirty="0"/>
              <a:t>Avoid or mitigate the impact of denial-of-service (DoS) attacks</a:t>
            </a:r>
          </a:p>
          <a:p>
            <a:r>
              <a:rPr lang="en-US" dirty="0"/>
              <a:t>Employ antivirus, anti-malware, and antispam software</a:t>
            </a:r>
          </a:p>
          <a:p>
            <a:r>
              <a:rPr lang="en-US" dirty="0"/>
              <a:t>Use access controls (user and device authentication)</a:t>
            </a:r>
          </a:p>
        </p:txBody>
      </p:sp>
      <p:sp>
        <p:nvSpPr>
          <p:cNvPr id="4" name="Date Placeholder 3">
            <a:extLst>
              <a:ext uri="{FF2B5EF4-FFF2-40B4-BE49-F238E27FC236}">
                <a16:creationId xmlns:a16="http://schemas.microsoft.com/office/drawing/2014/main" id="{4B03A983-B06D-AD27-5A37-ED2087BA4533}"/>
              </a:ext>
            </a:extLst>
          </p:cNvPr>
          <p:cNvSpPr>
            <a:spLocks noGrp="1"/>
          </p:cNvSpPr>
          <p:nvPr>
            <p:ph type="dt" sz="half" idx="10"/>
          </p:nvPr>
        </p:nvSpPr>
        <p:spPr/>
        <p:txBody>
          <a:bodyPr/>
          <a:lstStyle/>
          <a:p>
            <a:r>
              <a:rPr lang="en-US"/>
              <a:t>2/6/2026</a:t>
            </a:r>
          </a:p>
        </p:txBody>
      </p:sp>
      <p:sp>
        <p:nvSpPr>
          <p:cNvPr id="5" name="Footer Placeholder 4">
            <a:extLst>
              <a:ext uri="{FF2B5EF4-FFF2-40B4-BE49-F238E27FC236}">
                <a16:creationId xmlns:a16="http://schemas.microsoft.com/office/drawing/2014/main" id="{76775708-0B89-15CA-0E2D-C0574AE9C561}"/>
              </a:ext>
            </a:extLst>
          </p:cNvPr>
          <p:cNvSpPr>
            <a:spLocks noGrp="1"/>
          </p:cNvSpPr>
          <p:nvPr>
            <p:ph type="ftr" sz="quarter" idx="11"/>
          </p:nvPr>
        </p:nvSpPr>
        <p:spPr/>
        <p:txBody>
          <a:body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2CF68A7B-6709-FD2F-DBD8-41E1F6D77064}"/>
              </a:ext>
            </a:extLst>
          </p:cNvPr>
          <p:cNvSpPr>
            <a:spLocks noGrp="1"/>
          </p:cNvSpPr>
          <p:nvPr>
            <p:ph type="sldNum" sz="quarter" idx="12"/>
          </p:nvPr>
        </p:nvSpPr>
        <p:spPr/>
        <p:txBody>
          <a:bodyPr/>
          <a:lstStyle/>
          <a:p>
            <a:fld id="{13E3B7D2-2C23-477A-B7E5-64419E75BE45}" type="slidenum">
              <a:rPr lang="en-US" smtClean="0"/>
              <a:t>7</a:t>
            </a:fld>
            <a:endParaRPr lang="en-US"/>
          </a:p>
        </p:txBody>
      </p:sp>
    </p:spTree>
    <p:extLst>
      <p:ext uri="{BB962C8B-B14F-4D97-AF65-F5344CB8AC3E}">
        <p14:creationId xmlns:p14="http://schemas.microsoft.com/office/powerpoint/2010/main" val="6319656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0BC19D-BCDA-636A-621B-DA218E5FDA00}"/>
              </a:ext>
            </a:extLst>
          </p:cNvPr>
          <p:cNvSpPr>
            <a:spLocks noGrp="1"/>
          </p:cNvSpPr>
          <p:nvPr>
            <p:ph type="title"/>
          </p:nvPr>
        </p:nvSpPr>
        <p:spPr/>
        <p:txBody>
          <a:bodyPr/>
          <a:lstStyle/>
          <a:p>
            <a:r>
              <a:rPr lang="en-US" dirty="0"/>
              <a:t>Detect</a:t>
            </a:r>
          </a:p>
        </p:txBody>
      </p:sp>
      <p:sp>
        <p:nvSpPr>
          <p:cNvPr id="3" name="Content Placeholder 2">
            <a:extLst>
              <a:ext uri="{FF2B5EF4-FFF2-40B4-BE49-F238E27FC236}">
                <a16:creationId xmlns:a16="http://schemas.microsoft.com/office/drawing/2014/main" id="{64B39B39-F2EF-8FBA-1423-329730FC9A74}"/>
              </a:ext>
            </a:extLst>
          </p:cNvPr>
          <p:cNvSpPr>
            <a:spLocks noGrp="1"/>
          </p:cNvSpPr>
          <p:nvPr>
            <p:ph idx="1"/>
          </p:nvPr>
        </p:nvSpPr>
        <p:spPr/>
        <p:txBody>
          <a:bodyPr/>
          <a:lstStyle/>
          <a:p>
            <a:r>
              <a:rPr lang="en-US" dirty="0"/>
              <a:t>Implement methods to recognize and identify inappropriate activity within a computer-based system</a:t>
            </a:r>
          </a:p>
          <a:p>
            <a:r>
              <a:rPr lang="en-US" dirty="0"/>
              <a:t>Verify that the computer-based system correctly implements security functions</a:t>
            </a:r>
          </a:p>
        </p:txBody>
      </p:sp>
      <p:sp>
        <p:nvSpPr>
          <p:cNvPr id="4" name="Date Placeholder 3">
            <a:extLst>
              <a:ext uri="{FF2B5EF4-FFF2-40B4-BE49-F238E27FC236}">
                <a16:creationId xmlns:a16="http://schemas.microsoft.com/office/drawing/2014/main" id="{24C91D73-F9C6-6982-FC00-3A9B3391C1EA}"/>
              </a:ext>
            </a:extLst>
          </p:cNvPr>
          <p:cNvSpPr>
            <a:spLocks noGrp="1"/>
          </p:cNvSpPr>
          <p:nvPr>
            <p:ph type="dt" sz="half" idx="10"/>
          </p:nvPr>
        </p:nvSpPr>
        <p:spPr/>
        <p:txBody>
          <a:bodyPr/>
          <a:lstStyle/>
          <a:p>
            <a:r>
              <a:rPr lang="en-US"/>
              <a:t>2/6/2026</a:t>
            </a:r>
          </a:p>
        </p:txBody>
      </p:sp>
      <p:sp>
        <p:nvSpPr>
          <p:cNvPr id="5" name="Footer Placeholder 4">
            <a:extLst>
              <a:ext uri="{FF2B5EF4-FFF2-40B4-BE49-F238E27FC236}">
                <a16:creationId xmlns:a16="http://schemas.microsoft.com/office/drawing/2014/main" id="{BD4AD830-94E0-24D8-4D53-7B2B31E9BB45}"/>
              </a:ext>
            </a:extLst>
          </p:cNvPr>
          <p:cNvSpPr>
            <a:spLocks noGrp="1"/>
          </p:cNvSpPr>
          <p:nvPr>
            <p:ph type="ftr" sz="quarter" idx="11"/>
          </p:nvPr>
        </p:nvSpPr>
        <p:spPr/>
        <p:txBody>
          <a:body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AFD75C5B-0409-2767-C36B-E9A222671313}"/>
              </a:ext>
            </a:extLst>
          </p:cNvPr>
          <p:cNvSpPr>
            <a:spLocks noGrp="1"/>
          </p:cNvSpPr>
          <p:nvPr>
            <p:ph type="sldNum" sz="quarter" idx="12"/>
          </p:nvPr>
        </p:nvSpPr>
        <p:spPr/>
        <p:txBody>
          <a:bodyPr/>
          <a:lstStyle/>
          <a:p>
            <a:fld id="{13E3B7D2-2C23-477A-B7E5-64419E75BE45}" type="slidenum">
              <a:rPr lang="en-US" smtClean="0"/>
              <a:t>8</a:t>
            </a:fld>
            <a:endParaRPr lang="en-US"/>
          </a:p>
        </p:txBody>
      </p:sp>
    </p:spTree>
    <p:extLst>
      <p:ext uri="{BB962C8B-B14F-4D97-AF65-F5344CB8AC3E}">
        <p14:creationId xmlns:p14="http://schemas.microsoft.com/office/powerpoint/2010/main" val="36597820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96B20F-F404-6165-8298-D38F0D6C78F0}"/>
              </a:ext>
            </a:extLst>
          </p:cNvPr>
          <p:cNvSpPr>
            <a:spLocks noGrp="1"/>
          </p:cNvSpPr>
          <p:nvPr>
            <p:ph type="title"/>
          </p:nvPr>
        </p:nvSpPr>
        <p:spPr/>
        <p:txBody>
          <a:bodyPr/>
          <a:lstStyle/>
          <a:p>
            <a:r>
              <a:rPr lang="en-US" dirty="0"/>
              <a:t>Respond</a:t>
            </a:r>
          </a:p>
        </p:txBody>
      </p:sp>
      <p:sp>
        <p:nvSpPr>
          <p:cNvPr id="3" name="Content Placeholder 2">
            <a:extLst>
              <a:ext uri="{FF2B5EF4-FFF2-40B4-BE49-F238E27FC236}">
                <a16:creationId xmlns:a16="http://schemas.microsoft.com/office/drawing/2014/main" id="{5C103633-3CA5-DC77-2114-E8187AC3566F}"/>
              </a:ext>
            </a:extLst>
          </p:cNvPr>
          <p:cNvSpPr>
            <a:spLocks noGrp="1"/>
          </p:cNvSpPr>
          <p:nvPr>
            <p:ph idx="1"/>
          </p:nvPr>
        </p:nvSpPr>
        <p:spPr/>
        <p:txBody>
          <a:bodyPr>
            <a:normAutofit fontScale="92500" lnSpcReduction="10000"/>
          </a:bodyPr>
          <a:lstStyle/>
          <a:p>
            <a:r>
              <a:rPr lang="en-US" dirty="0"/>
              <a:t>Minimize the impact of a cyber event on a computer-based system and associated networks</a:t>
            </a:r>
          </a:p>
          <a:p>
            <a:r>
              <a:rPr lang="en-US" dirty="0"/>
              <a:t>Prevent the cyber event from impacting other computer-based systems</a:t>
            </a:r>
          </a:p>
          <a:p>
            <a:r>
              <a:rPr lang="en-US" dirty="0"/>
              <a:t>Develop and configuration manage incident response plans</a:t>
            </a:r>
          </a:p>
          <a:p>
            <a:pPr lvl="1"/>
            <a:r>
              <a:rPr lang="en-US" dirty="0"/>
              <a:t>Train personnel to respond to cyber events using the incident response plans</a:t>
            </a:r>
          </a:p>
          <a:p>
            <a:r>
              <a:rPr lang="en-US" dirty="0"/>
              <a:t>Techniques</a:t>
            </a:r>
          </a:p>
          <a:p>
            <a:pPr lvl="1"/>
            <a:r>
              <a:rPr lang="en-US" dirty="0"/>
              <a:t>Redundant computer-based systems</a:t>
            </a:r>
          </a:p>
          <a:p>
            <a:pPr lvl="1"/>
            <a:r>
              <a:rPr lang="en-US" dirty="0"/>
              <a:t>Local controls that serve as backup to primary control system </a:t>
            </a:r>
            <a:br>
              <a:rPr lang="en-US" dirty="0"/>
            </a:br>
            <a:r>
              <a:rPr lang="en-US" dirty="0"/>
              <a:t>(required for some computer-based systems by IMO)</a:t>
            </a:r>
          </a:p>
          <a:p>
            <a:pPr lvl="1"/>
            <a:r>
              <a:rPr lang="en-US" dirty="0"/>
              <a:t>Stop network communication into or out of a security zone </a:t>
            </a:r>
            <a:br>
              <a:rPr lang="en-US" dirty="0"/>
            </a:br>
            <a:r>
              <a:rPr lang="en-US" dirty="0"/>
              <a:t>(computer-based systems within the zone should still be capable of functioning)</a:t>
            </a:r>
          </a:p>
          <a:p>
            <a:pPr lvl="1"/>
            <a:r>
              <a:rPr lang="en-US" dirty="0"/>
              <a:t>Should be capable of putting a computer-based system into a safe state</a:t>
            </a:r>
          </a:p>
          <a:p>
            <a:endParaRPr lang="en-US" dirty="0"/>
          </a:p>
        </p:txBody>
      </p:sp>
      <p:sp>
        <p:nvSpPr>
          <p:cNvPr id="4" name="Date Placeholder 3">
            <a:extLst>
              <a:ext uri="{FF2B5EF4-FFF2-40B4-BE49-F238E27FC236}">
                <a16:creationId xmlns:a16="http://schemas.microsoft.com/office/drawing/2014/main" id="{B2322025-1201-957D-8408-A6B975C498AF}"/>
              </a:ext>
            </a:extLst>
          </p:cNvPr>
          <p:cNvSpPr>
            <a:spLocks noGrp="1"/>
          </p:cNvSpPr>
          <p:nvPr>
            <p:ph type="dt" sz="half" idx="10"/>
          </p:nvPr>
        </p:nvSpPr>
        <p:spPr/>
        <p:txBody>
          <a:bodyPr/>
          <a:lstStyle/>
          <a:p>
            <a:r>
              <a:rPr lang="en-US"/>
              <a:t>2/6/2026</a:t>
            </a:r>
          </a:p>
        </p:txBody>
      </p:sp>
      <p:sp>
        <p:nvSpPr>
          <p:cNvPr id="5" name="Footer Placeholder 4">
            <a:extLst>
              <a:ext uri="{FF2B5EF4-FFF2-40B4-BE49-F238E27FC236}">
                <a16:creationId xmlns:a16="http://schemas.microsoft.com/office/drawing/2014/main" id="{A363F477-73B6-968C-34E0-72521BB4F66E}"/>
              </a:ext>
            </a:extLst>
          </p:cNvPr>
          <p:cNvSpPr>
            <a:spLocks noGrp="1"/>
          </p:cNvSpPr>
          <p:nvPr>
            <p:ph type="ftr" sz="quarter" idx="11"/>
          </p:nvPr>
        </p:nvSpPr>
        <p:spPr/>
        <p:txBody>
          <a:body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7C0490C4-5247-761D-E8A1-16938E7EF8F0}"/>
              </a:ext>
            </a:extLst>
          </p:cNvPr>
          <p:cNvSpPr>
            <a:spLocks noGrp="1"/>
          </p:cNvSpPr>
          <p:nvPr>
            <p:ph type="sldNum" sz="quarter" idx="12"/>
          </p:nvPr>
        </p:nvSpPr>
        <p:spPr/>
        <p:txBody>
          <a:bodyPr/>
          <a:lstStyle/>
          <a:p>
            <a:fld id="{13E3B7D2-2C23-477A-B7E5-64419E75BE45}" type="slidenum">
              <a:rPr lang="en-US" smtClean="0"/>
              <a:t>9</a:t>
            </a:fld>
            <a:endParaRPr lang="en-US"/>
          </a:p>
        </p:txBody>
      </p:sp>
    </p:spTree>
    <p:extLst>
      <p:ext uri="{BB962C8B-B14F-4D97-AF65-F5344CB8AC3E}">
        <p14:creationId xmlns:p14="http://schemas.microsoft.com/office/powerpoint/2010/main" val="1883845203"/>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8170</TotalTime>
  <Words>1055</Words>
  <Application>Microsoft Office PowerPoint</Application>
  <PresentationFormat>Widescreen</PresentationFormat>
  <Paragraphs>141</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Aptos</vt:lpstr>
      <vt:lpstr>Aptos Display</vt:lpstr>
      <vt:lpstr>Arial</vt:lpstr>
      <vt:lpstr>1_Office Theme</vt:lpstr>
      <vt:lpstr>Cybersecurity Shipboard Power System Fundamentals  Revision of 6 February 2026</vt:lpstr>
      <vt:lpstr>Essential Questions</vt:lpstr>
      <vt:lpstr>Cybersecurity - threats</vt:lpstr>
      <vt:lpstr>Cybersecurity risk management</vt:lpstr>
      <vt:lpstr>Elements of cybersecurity resilience</vt:lpstr>
      <vt:lpstr>Identify</vt:lpstr>
      <vt:lpstr>Protect</vt:lpstr>
      <vt:lpstr>Detect</vt:lpstr>
      <vt:lpstr>Respond</vt:lpstr>
      <vt:lpstr>Incident Response Plan contents  (IACS UR E26)</vt:lpstr>
      <vt:lpstr>Recover</vt:lpstr>
      <vt:lpstr>Recovery plan contents (IACS UR E26)</vt:lpstr>
      <vt:lpstr>Cybersecurity operational impact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Cybersecurity</dc:title>
  <dc:creator>Norbert Doerry</dc:creator>
  <cp:lastModifiedBy>Norbert Doerry</cp:lastModifiedBy>
  <cp:revision>135</cp:revision>
  <dcterms:created xsi:type="dcterms:W3CDTF">2025-04-03T12:58:23Z</dcterms:created>
  <dcterms:modified xsi:type="dcterms:W3CDTF">2026-02-06T13:43:45Z</dcterms:modified>
</cp:coreProperties>
</file>